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15"/>
  </p:notesMasterIdLst>
  <p:sldIdLst>
    <p:sldId id="256" r:id="rId3"/>
    <p:sldId id="929" r:id="rId4"/>
    <p:sldId id="515" r:id="rId5"/>
    <p:sldId id="386" r:id="rId6"/>
    <p:sldId id="932" r:id="rId7"/>
    <p:sldId id="518" r:id="rId8"/>
    <p:sldId id="933" r:id="rId9"/>
    <p:sldId id="941" r:id="rId10"/>
    <p:sldId id="942" r:id="rId11"/>
    <p:sldId id="940" r:id="rId12"/>
    <p:sldId id="930" r:id="rId13"/>
    <p:sldId id="30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 Forsythe" initials="SF" lastIdx="5" clrIdx="0">
    <p:extLst>
      <p:ext uri="{19B8F6BF-5375-455C-9EA6-DF929625EA0E}">
        <p15:presenceInfo xmlns:p15="http://schemas.microsoft.com/office/powerpoint/2012/main" userId="d1d717c11f835797" providerId="Windows Live"/>
      </p:ext>
    </p:extLst>
  </p:cmAuthor>
  <p:cmAuthor id="2" name="Scott Geibel" initials="SG" lastIdx="17" clrIdx="1">
    <p:extLst>
      <p:ext uri="{19B8F6BF-5375-455C-9EA6-DF929625EA0E}">
        <p15:presenceInfo xmlns:p15="http://schemas.microsoft.com/office/powerpoint/2012/main" userId="S::sgeibel@popcouncil.org::93654461-e738-490a-990c-2a6d789850df" providerId="AD"/>
      </p:ext>
    </p:extLst>
  </p:cmAuthor>
  <p:cmAuthor id="3" name="Michel Tchuenche" initials="MT" lastIdx="7" clrIdx="2">
    <p:extLst>
      <p:ext uri="{19B8F6BF-5375-455C-9EA6-DF929625EA0E}">
        <p15:presenceInfo xmlns:p15="http://schemas.microsoft.com/office/powerpoint/2012/main" userId="S::JMTchuenche@avenirhealth.org::3a2e968b-e9ad-4ea9-8a0d-1be1818677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5D"/>
    <a:srgbClr val="990000"/>
    <a:srgbClr val="6CC0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76448" autoAdjust="0"/>
  </p:normalViewPr>
  <p:slideViewPr>
    <p:cSldViewPr>
      <p:cViewPr varScale="1">
        <p:scale>
          <a:sx n="70" d="100"/>
          <a:sy n="70" d="100"/>
        </p:scale>
        <p:origin x="564"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7-15T11:59:28.773" idx="14">
    <p:pos x="10" y="10"/>
    <p:text>Sherry can we get a clearer screen capture here?</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37B317-F559-4698-95EA-A30820282EBA}"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9C9F7FC5-4415-40B1-BE31-6A3940783350}">
      <dgm:prSet phldrT="[Text]" custT="1"/>
      <dgm:spPr>
        <a:xfrm>
          <a:off x="402487" y="1686840"/>
          <a:ext cx="3245142" cy="2981213"/>
        </a:xfrm>
        <a:prstGeom prst="ellipse">
          <a:avLst/>
        </a:prstGeom>
        <a:solidFill>
          <a:schemeClr val="accent1">
            <a:lumMod val="75000"/>
            <a:lumOff val="25000"/>
            <a:alpha val="50000"/>
          </a:schemeClr>
        </a:solidFill>
        <a:ln w="25400" cap="flat" cmpd="sng" algn="ctr">
          <a:solidFill>
            <a:srgbClr val="FFFFFF">
              <a:hueOff val="0"/>
              <a:satOff val="0"/>
              <a:lumOff val="0"/>
              <a:alphaOff val="0"/>
            </a:srgbClr>
          </a:solidFill>
          <a:prstDash val="solid"/>
        </a:ln>
        <a:effectLst/>
      </dgm:spPr>
      <dgm:t>
        <a:bodyPr/>
        <a:lstStyle/>
        <a:p>
          <a:pPr>
            <a:buNone/>
          </a:pPr>
          <a:r>
            <a:rPr lang="en-US" sz="2200" dirty="0">
              <a:solidFill>
                <a:sysClr val="windowText" lastClr="000000"/>
              </a:solidFill>
              <a:latin typeface="Franklin Gothic Demi Cond" panose="020B0706030402020204" pitchFamily="34" charset="0"/>
              <a:ea typeface="+mn-ea"/>
              <a:cs typeface="+mn-cs"/>
            </a:rPr>
            <a:t>Need data, viable  methodology, time, resources </a:t>
          </a:r>
        </a:p>
      </dgm:t>
    </dgm:pt>
    <dgm:pt modelId="{C8FFF5F5-8BE4-42B1-B735-73AECF14999F}" type="parTrans" cxnId="{5BECD075-C92B-4DD0-B781-5D125BDD4FFD}">
      <dgm:prSet/>
      <dgm:spPr/>
      <dgm:t>
        <a:bodyPr/>
        <a:lstStyle/>
        <a:p>
          <a:endParaRPr lang="en-US" sz="2200">
            <a:latin typeface="Franklin Gothic Demi Cond" panose="020B0706030402020204" pitchFamily="34" charset="0"/>
          </a:endParaRPr>
        </a:p>
      </dgm:t>
    </dgm:pt>
    <dgm:pt modelId="{CD140F9A-221F-423E-B2C1-A2E7133B8245}" type="sibTrans" cxnId="{5BECD075-C92B-4DD0-B781-5D125BDD4FFD}">
      <dgm:prSet/>
      <dgm:spPr/>
      <dgm:t>
        <a:bodyPr/>
        <a:lstStyle/>
        <a:p>
          <a:endParaRPr lang="en-US" sz="2200">
            <a:latin typeface="Franklin Gothic Demi Cond" panose="020B0706030402020204" pitchFamily="34" charset="0"/>
          </a:endParaRPr>
        </a:p>
      </dgm:t>
    </dgm:pt>
    <dgm:pt modelId="{1F28D68A-4DF3-48C0-AF50-DBC6D7289AFD}">
      <dgm:prSet phldrT="[Text]" custT="1"/>
      <dgm:spPr>
        <a:xfrm>
          <a:off x="3090137" y="1815132"/>
          <a:ext cx="3190231" cy="2930722"/>
        </a:xfrm>
        <a:prstGeom prst="ellipse">
          <a:avLst/>
        </a:prstGeom>
        <a:solidFill>
          <a:schemeClr val="accent2">
            <a:alpha val="50000"/>
          </a:schemeClr>
        </a:solidFill>
        <a:ln w="25400" cap="flat" cmpd="sng" algn="ctr">
          <a:solidFill>
            <a:srgbClr val="FFFFFF">
              <a:hueOff val="0"/>
              <a:satOff val="0"/>
              <a:lumOff val="0"/>
              <a:alphaOff val="0"/>
            </a:srgbClr>
          </a:solidFill>
          <a:prstDash val="solid"/>
        </a:ln>
        <a:effectLst/>
      </dgm:spPr>
      <dgm:t>
        <a:bodyPr/>
        <a:lstStyle/>
        <a:p>
          <a:pPr>
            <a:buNone/>
          </a:pPr>
          <a:r>
            <a:rPr lang="en-US" sz="2200" dirty="0">
              <a:solidFill>
                <a:sysClr val="windowText" lastClr="000000"/>
              </a:solidFill>
              <a:latin typeface="Franklin Gothic Demi Cond" panose="020B0706030402020204" pitchFamily="34" charset="0"/>
              <a:ea typeface="+mn-ea"/>
              <a:cs typeface="+mn-cs"/>
            </a:rPr>
            <a:t>Need simplicity, replicability, effectiveness, support</a:t>
          </a:r>
        </a:p>
      </dgm:t>
    </dgm:pt>
    <dgm:pt modelId="{13BF0487-D5EB-4F20-A4CA-ABA9D654E0E5}" type="parTrans" cxnId="{4AD01F89-C6D8-4B87-86B3-81431711C749}">
      <dgm:prSet/>
      <dgm:spPr/>
      <dgm:t>
        <a:bodyPr/>
        <a:lstStyle/>
        <a:p>
          <a:endParaRPr lang="en-US" sz="2200">
            <a:latin typeface="Franklin Gothic Demi Cond" panose="020B0706030402020204" pitchFamily="34" charset="0"/>
          </a:endParaRPr>
        </a:p>
      </dgm:t>
    </dgm:pt>
    <dgm:pt modelId="{BFE1EF2B-30B4-422B-B646-45CCBDEFB4DF}" type="sibTrans" cxnId="{4AD01F89-C6D8-4B87-86B3-81431711C749}">
      <dgm:prSet/>
      <dgm:spPr/>
      <dgm:t>
        <a:bodyPr/>
        <a:lstStyle/>
        <a:p>
          <a:endParaRPr lang="en-US" sz="2200">
            <a:latin typeface="Franklin Gothic Demi Cond" panose="020B0706030402020204" pitchFamily="34" charset="0"/>
          </a:endParaRPr>
        </a:p>
      </dgm:t>
    </dgm:pt>
    <dgm:pt modelId="{DB88F87C-0FCC-423D-939E-58DE7520C893}" type="pres">
      <dgm:prSet presAssocID="{CD37B317-F559-4698-95EA-A30820282EBA}" presName="Name0" presStyleCnt="0">
        <dgm:presLayoutVars>
          <dgm:chMax val="7"/>
          <dgm:dir/>
          <dgm:resizeHandles val="exact"/>
        </dgm:presLayoutVars>
      </dgm:prSet>
      <dgm:spPr/>
    </dgm:pt>
    <dgm:pt modelId="{77243092-3DA7-4F00-99A3-0B27B0EECCE8}" type="pres">
      <dgm:prSet presAssocID="{CD37B317-F559-4698-95EA-A30820282EBA}" presName="ellipse1" presStyleLbl="vennNode1" presStyleIdx="0" presStyleCnt="2" custScaleX="115891" custScaleY="106458" custLinFactNeighborX="-52240" custLinFactNeighborY="61341">
        <dgm:presLayoutVars>
          <dgm:bulletEnabled val="1"/>
        </dgm:presLayoutVars>
      </dgm:prSet>
      <dgm:spPr/>
    </dgm:pt>
    <dgm:pt modelId="{A45C8EF3-12C3-4EAA-B255-8F5F2A6473B4}" type="pres">
      <dgm:prSet presAssocID="{CD37B317-F559-4698-95EA-A30820282EBA}" presName="ellipse2" presStyleLbl="vennNode1" presStyleIdx="1" presStyleCnt="2" custScaleX="113930" custScaleY="104655" custLinFactNeighborX="40265" custLinFactNeighborY="-4447">
        <dgm:presLayoutVars>
          <dgm:bulletEnabled val="1"/>
        </dgm:presLayoutVars>
      </dgm:prSet>
      <dgm:spPr/>
    </dgm:pt>
  </dgm:ptLst>
  <dgm:cxnLst>
    <dgm:cxn modelId="{3099AC16-026B-49E9-82D1-1FA10BD9B8C5}" type="presOf" srcId="{1F28D68A-4DF3-48C0-AF50-DBC6D7289AFD}" destId="{A45C8EF3-12C3-4EAA-B255-8F5F2A6473B4}" srcOrd="0" destOrd="0" presId="urn:microsoft.com/office/officeart/2005/8/layout/rings+Icon"/>
    <dgm:cxn modelId="{71C57626-6D4C-4DA5-B46B-083FFA92B786}" type="presOf" srcId="{CD37B317-F559-4698-95EA-A30820282EBA}" destId="{DB88F87C-0FCC-423D-939E-58DE7520C893}" srcOrd="0" destOrd="0" presId="urn:microsoft.com/office/officeart/2005/8/layout/rings+Icon"/>
    <dgm:cxn modelId="{5BECD075-C92B-4DD0-B781-5D125BDD4FFD}" srcId="{CD37B317-F559-4698-95EA-A30820282EBA}" destId="{9C9F7FC5-4415-40B1-BE31-6A3940783350}" srcOrd="0" destOrd="0" parTransId="{C8FFF5F5-8BE4-42B1-B735-73AECF14999F}" sibTransId="{CD140F9A-221F-423E-B2C1-A2E7133B8245}"/>
    <dgm:cxn modelId="{4AD01F89-C6D8-4B87-86B3-81431711C749}" srcId="{CD37B317-F559-4698-95EA-A30820282EBA}" destId="{1F28D68A-4DF3-48C0-AF50-DBC6D7289AFD}" srcOrd="1" destOrd="0" parTransId="{13BF0487-D5EB-4F20-A4CA-ABA9D654E0E5}" sibTransId="{BFE1EF2B-30B4-422B-B646-45CCBDEFB4DF}"/>
    <dgm:cxn modelId="{824C66C3-81AB-407E-9AAE-627EAD949EEF}" type="presOf" srcId="{9C9F7FC5-4415-40B1-BE31-6A3940783350}" destId="{77243092-3DA7-4F00-99A3-0B27B0EECCE8}" srcOrd="0" destOrd="0" presId="urn:microsoft.com/office/officeart/2005/8/layout/rings+Icon"/>
    <dgm:cxn modelId="{897C7815-3C09-4126-B28F-F61B52516147}" type="presParOf" srcId="{DB88F87C-0FCC-423D-939E-58DE7520C893}" destId="{77243092-3DA7-4F00-99A3-0B27B0EECCE8}" srcOrd="0" destOrd="0" presId="urn:microsoft.com/office/officeart/2005/8/layout/rings+Icon"/>
    <dgm:cxn modelId="{DD4A4B89-2186-48FA-AA32-28D2861420B0}" type="presParOf" srcId="{DB88F87C-0FCC-423D-939E-58DE7520C893}" destId="{A45C8EF3-12C3-4EAA-B255-8F5F2A6473B4}" srcOrd="1"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420174-2AAC-4E1C-AE5D-16535E4F13A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BC00255-09F3-4B93-AE36-8D3B5CA599E6}">
      <dgm:prSet phldrT="[Text]" custT="1"/>
      <dgm:spPr/>
      <dgm:t>
        <a:bodyPr/>
        <a:lstStyle/>
        <a:p>
          <a:r>
            <a:rPr lang="en-US" sz="1400" b="1" dirty="0">
              <a:latin typeface="Franklin Gothic Book" panose="020B0503020102020204" pitchFamily="34" charset="0"/>
            </a:rPr>
            <a:t>Advocacy </a:t>
          </a:r>
        </a:p>
        <a:p>
          <a:r>
            <a:rPr lang="en-US" sz="1200" dirty="0">
              <a:latin typeface="Franklin Gothic Book" panose="020B0503020102020204" pitchFamily="34" charset="0"/>
            </a:rPr>
            <a:t>- Desk exercise in 2011</a:t>
          </a:r>
        </a:p>
        <a:p>
          <a:r>
            <a:rPr lang="en-US" sz="1200" dirty="0">
              <a:latin typeface="Franklin Gothic Book" panose="020B0503020102020204" pitchFamily="34" charset="0"/>
            </a:rPr>
            <a:t>- Public data from 13 countries</a:t>
          </a:r>
        </a:p>
      </dgm:t>
    </dgm:pt>
    <dgm:pt modelId="{92940200-DFD0-47E0-A022-1F6F8021CC8D}" type="parTrans" cxnId="{48D87572-8F58-4CC7-ABEE-1A28880C5B35}">
      <dgm:prSet/>
      <dgm:spPr/>
      <dgm:t>
        <a:bodyPr/>
        <a:lstStyle/>
        <a:p>
          <a:endParaRPr lang="en-US">
            <a:latin typeface="Franklin Gothic Medium" panose="020B0603020102020204" pitchFamily="34" charset="0"/>
          </a:endParaRPr>
        </a:p>
      </dgm:t>
    </dgm:pt>
    <dgm:pt modelId="{385032D2-DFEB-4CC7-A069-0D1461240BDB}" type="sibTrans" cxnId="{48D87572-8F58-4CC7-ABEE-1A28880C5B35}">
      <dgm:prSet/>
      <dgm:spPr/>
      <dgm:t>
        <a:bodyPr/>
        <a:lstStyle/>
        <a:p>
          <a:endParaRPr lang="en-US">
            <a:latin typeface="Franklin Gothic Medium" panose="020B0603020102020204" pitchFamily="34" charset="0"/>
          </a:endParaRPr>
        </a:p>
      </dgm:t>
    </dgm:pt>
    <dgm:pt modelId="{87E48EC0-1A55-4842-A741-5FB8173CEDD4}">
      <dgm:prSet phldrT="[Text]" custT="1"/>
      <dgm:spPr/>
      <dgm:t>
        <a:bodyPr/>
        <a:lstStyle/>
        <a:p>
          <a:r>
            <a:rPr lang="en-US" sz="1400" b="1" dirty="0">
              <a:latin typeface="Franklin Gothic Book" panose="020B0503020102020204" pitchFamily="34" charset="0"/>
            </a:rPr>
            <a:t>Strategic Planning</a:t>
          </a:r>
        </a:p>
        <a:p>
          <a:r>
            <a:rPr lang="en-US" sz="1200" dirty="0">
              <a:latin typeface="Franklin Gothic Book" panose="020B0503020102020204" pitchFamily="34" charset="0"/>
            </a:rPr>
            <a:t>- Applications in 9 countries</a:t>
          </a:r>
        </a:p>
        <a:p>
          <a:r>
            <a:rPr lang="en-US" sz="1200" dirty="0">
              <a:solidFill>
                <a:srgbClr val="FFC000"/>
              </a:solidFill>
              <a:latin typeface="Franklin Gothic Book" panose="020B0503020102020204" pitchFamily="34" charset="0"/>
            </a:rPr>
            <a:t>- </a:t>
          </a:r>
          <a:r>
            <a:rPr lang="en-US" sz="1200" b="1" dirty="0">
              <a:solidFill>
                <a:srgbClr val="FFC000"/>
              </a:solidFill>
              <a:highlight>
                <a:srgbClr val="003A5D"/>
              </a:highlight>
              <a:latin typeface="Franklin Gothic Book" panose="020B0503020102020204" pitchFamily="34" charset="0"/>
            </a:rPr>
            <a:t>Stakeholder engagement</a:t>
          </a:r>
        </a:p>
        <a:p>
          <a:r>
            <a:rPr lang="en-US" sz="1200" dirty="0">
              <a:latin typeface="Franklin Gothic Book" panose="020B0503020102020204" pitchFamily="34" charset="0"/>
            </a:rPr>
            <a:t>- Customized to each country</a:t>
          </a:r>
        </a:p>
      </dgm:t>
    </dgm:pt>
    <dgm:pt modelId="{F776E2C8-F311-4C51-ADE9-C669CA0BF405}" type="parTrans" cxnId="{2B061885-3541-4D0D-8966-C101F89BE552}">
      <dgm:prSet/>
      <dgm:spPr/>
      <dgm:t>
        <a:bodyPr/>
        <a:lstStyle/>
        <a:p>
          <a:endParaRPr lang="en-US">
            <a:latin typeface="Franklin Gothic Medium" panose="020B0603020102020204" pitchFamily="34" charset="0"/>
          </a:endParaRPr>
        </a:p>
      </dgm:t>
    </dgm:pt>
    <dgm:pt modelId="{207B4460-B7E3-4891-A123-6F9240D5A6CE}" type="sibTrans" cxnId="{2B061885-3541-4D0D-8966-C101F89BE552}">
      <dgm:prSet/>
      <dgm:spPr/>
      <dgm:t>
        <a:bodyPr/>
        <a:lstStyle/>
        <a:p>
          <a:endParaRPr lang="en-US">
            <a:latin typeface="Franklin Gothic Medium" panose="020B0603020102020204" pitchFamily="34" charset="0"/>
          </a:endParaRPr>
        </a:p>
      </dgm:t>
    </dgm:pt>
    <dgm:pt modelId="{E41C740B-2944-4FA3-90D3-B7AAF0AF7199}">
      <dgm:prSet phldrT="[Text]" custT="1"/>
      <dgm:spPr/>
      <dgm:t>
        <a:bodyPr/>
        <a:lstStyle/>
        <a:p>
          <a:r>
            <a:rPr lang="en-US" sz="1400" b="1" dirty="0">
              <a:latin typeface="Franklin Gothic Book" panose="020B0503020102020204" pitchFamily="34" charset="0"/>
            </a:rPr>
            <a:t>Monitoring </a:t>
          </a:r>
        </a:p>
        <a:p>
          <a:r>
            <a:rPr lang="en-US" sz="1200" dirty="0">
              <a:latin typeface="Franklin Gothic Book" panose="020B0503020102020204" pitchFamily="34" charset="0"/>
            </a:rPr>
            <a:t>- Simplified, web-based version </a:t>
          </a:r>
        </a:p>
        <a:p>
          <a:r>
            <a:rPr lang="en-US" sz="1200" dirty="0">
              <a:latin typeface="Franklin Gothic Book" panose="020B0503020102020204" pitchFamily="34" charset="0"/>
            </a:rPr>
            <a:t>- </a:t>
          </a:r>
          <a:r>
            <a:rPr lang="en-GB" sz="1200" dirty="0">
              <a:effectLst/>
              <a:latin typeface="Franklin Gothic Book" panose="020B0503020102020204" pitchFamily="34" charset="0"/>
              <a:ea typeface="+mn-ea"/>
              <a:cs typeface="+mn-cs"/>
            </a:rPr>
            <a:t>Accessible data:  VMMC targets, coverage, and impact projections</a:t>
          </a:r>
          <a:endParaRPr lang="en-US" sz="1200" dirty="0">
            <a:latin typeface="Franklin Gothic Book" panose="020B0503020102020204" pitchFamily="34" charset="0"/>
          </a:endParaRPr>
        </a:p>
      </dgm:t>
    </dgm:pt>
    <dgm:pt modelId="{C31A3143-87E7-47C8-AA3C-3F9303D72FDE}" type="parTrans" cxnId="{F269244A-241E-45C7-88FC-0C963EEBBE68}">
      <dgm:prSet/>
      <dgm:spPr/>
      <dgm:t>
        <a:bodyPr/>
        <a:lstStyle/>
        <a:p>
          <a:endParaRPr lang="en-US">
            <a:latin typeface="Franklin Gothic Medium" panose="020B0603020102020204" pitchFamily="34" charset="0"/>
          </a:endParaRPr>
        </a:p>
      </dgm:t>
    </dgm:pt>
    <dgm:pt modelId="{215D92EA-A91B-48B7-8D7D-22502630C908}" type="sibTrans" cxnId="{F269244A-241E-45C7-88FC-0C963EEBBE68}">
      <dgm:prSet/>
      <dgm:spPr/>
      <dgm:t>
        <a:bodyPr/>
        <a:lstStyle/>
        <a:p>
          <a:endParaRPr lang="en-US">
            <a:latin typeface="Franklin Gothic Medium" panose="020B0603020102020204" pitchFamily="34" charset="0"/>
          </a:endParaRPr>
        </a:p>
      </dgm:t>
    </dgm:pt>
    <dgm:pt modelId="{D92886D7-36D1-4553-ADBB-E397903BF588}" type="pres">
      <dgm:prSet presAssocID="{1A420174-2AAC-4E1C-AE5D-16535E4F13A7}" presName="Name0" presStyleCnt="0">
        <dgm:presLayoutVars>
          <dgm:chMax val="7"/>
          <dgm:chPref val="7"/>
          <dgm:dir/>
        </dgm:presLayoutVars>
      </dgm:prSet>
      <dgm:spPr/>
    </dgm:pt>
    <dgm:pt modelId="{E032C53D-D685-4CF5-969C-EC9D627BB30F}" type="pres">
      <dgm:prSet presAssocID="{1A420174-2AAC-4E1C-AE5D-16535E4F13A7}" presName="Name1" presStyleCnt="0"/>
      <dgm:spPr/>
    </dgm:pt>
    <dgm:pt modelId="{D162A4F2-0481-4935-BAC6-F242E531F9AD}" type="pres">
      <dgm:prSet presAssocID="{1A420174-2AAC-4E1C-AE5D-16535E4F13A7}" presName="cycle" presStyleCnt="0"/>
      <dgm:spPr/>
    </dgm:pt>
    <dgm:pt modelId="{6B9E5E71-0BA4-4C3B-B528-1CD79046EB0A}" type="pres">
      <dgm:prSet presAssocID="{1A420174-2AAC-4E1C-AE5D-16535E4F13A7}" presName="srcNode" presStyleLbl="node1" presStyleIdx="0" presStyleCnt="3"/>
      <dgm:spPr/>
    </dgm:pt>
    <dgm:pt modelId="{4EB63294-B257-45E7-99F7-8A1D53AD5E72}" type="pres">
      <dgm:prSet presAssocID="{1A420174-2AAC-4E1C-AE5D-16535E4F13A7}" presName="conn" presStyleLbl="parChTrans1D2" presStyleIdx="0" presStyleCnt="1"/>
      <dgm:spPr/>
    </dgm:pt>
    <dgm:pt modelId="{7376ACCA-D83F-49E8-A841-0B6F78975231}" type="pres">
      <dgm:prSet presAssocID="{1A420174-2AAC-4E1C-AE5D-16535E4F13A7}" presName="extraNode" presStyleLbl="node1" presStyleIdx="0" presStyleCnt="3"/>
      <dgm:spPr/>
    </dgm:pt>
    <dgm:pt modelId="{8546186E-1FA9-4238-BC63-BF094BFA6015}" type="pres">
      <dgm:prSet presAssocID="{1A420174-2AAC-4E1C-AE5D-16535E4F13A7}" presName="dstNode" presStyleLbl="node1" presStyleIdx="0" presStyleCnt="3"/>
      <dgm:spPr/>
    </dgm:pt>
    <dgm:pt modelId="{29A2871B-98F8-4D30-8D83-055DC0F66202}" type="pres">
      <dgm:prSet presAssocID="{8BC00255-09F3-4B93-AE36-8D3B5CA599E6}" presName="text_1" presStyleLbl="node1" presStyleIdx="0" presStyleCnt="3" custScaleY="139175">
        <dgm:presLayoutVars>
          <dgm:bulletEnabled val="1"/>
        </dgm:presLayoutVars>
      </dgm:prSet>
      <dgm:spPr/>
    </dgm:pt>
    <dgm:pt modelId="{05826006-9187-4AEB-A4D5-B77570852FAE}" type="pres">
      <dgm:prSet presAssocID="{8BC00255-09F3-4B93-AE36-8D3B5CA599E6}" presName="accent_1" presStyleCnt="0"/>
      <dgm:spPr/>
    </dgm:pt>
    <dgm:pt modelId="{7F9B1E67-5EDA-4A45-AA0F-7495EB971458}" type="pres">
      <dgm:prSet presAssocID="{8BC00255-09F3-4B93-AE36-8D3B5CA599E6}" presName="accentRepeatNode" presStyleLbl="solidFgAcc1" presStyleIdx="0" presStyleCnt="3" custScaleX="111340" custScaleY="111340"/>
      <dgm:spPr/>
    </dgm:pt>
    <dgm:pt modelId="{423C407F-3FED-453B-97AE-757EB459EEC1}" type="pres">
      <dgm:prSet presAssocID="{87E48EC0-1A55-4842-A741-5FB8173CEDD4}" presName="text_2" presStyleLbl="node1" presStyleIdx="1" presStyleCnt="3" custScaleY="139175">
        <dgm:presLayoutVars>
          <dgm:bulletEnabled val="1"/>
        </dgm:presLayoutVars>
      </dgm:prSet>
      <dgm:spPr/>
    </dgm:pt>
    <dgm:pt modelId="{A7881447-808A-45B4-A616-EF49ABE1C4E3}" type="pres">
      <dgm:prSet presAssocID="{87E48EC0-1A55-4842-A741-5FB8173CEDD4}" presName="accent_2" presStyleCnt="0"/>
      <dgm:spPr/>
    </dgm:pt>
    <dgm:pt modelId="{9545AD35-90A2-475C-AB87-FA5FF4D88847}" type="pres">
      <dgm:prSet presAssocID="{87E48EC0-1A55-4842-A741-5FB8173CEDD4}" presName="accentRepeatNode" presStyleLbl="solidFgAcc1" presStyleIdx="1" presStyleCnt="3" custScaleX="111340" custScaleY="111340"/>
      <dgm:spPr/>
    </dgm:pt>
    <dgm:pt modelId="{EA10217B-484C-4E8F-9113-A42B1C7B5870}" type="pres">
      <dgm:prSet presAssocID="{E41C740B-2944-4FA3-90D3-B7AAF0AF7199}" presName="text_3" presStyleLbl="node1" presStyleIdx="2" presStyleCnt="3" custScaleY="139175">
        <dgm:presLayoutVars>
          <dgm:bulletEnabled val="1"/>
        </dgm:presLayoutVars>
      </dgm:prSet>
      <dgm:spPr/>
    </dgm:pt>
    <dgm:pt modelId="{573B4452-EE76-4AF8-A54D-1F3A1FFCFA01}" type="pres">
      <dgm:prSet presAssocID="{E41C740B-2944-4FA3-90D3-B7AAF0AF7199}" presName="accent_3" presStyleCnt="0"/>
      <dgm:spPr/>
    </dgm:pt>
    <dgm:pt modelId="{3F488CA8-91B4-4C91-9AAF-92AD54B09F73}" type="pres">
      <dgm:prSet presAssocID="{E41C740B-2944-4FA3-90D3-B7AAF0AF7199}" presName="accentRepeatNode" presStyleLbl="solidFgAcc1" presStyleIdx="2" presStyleCnt="3" custScaleX="111340" custScaleY="111340"/>
      <dgm:spPr/>
    </dgm:pt>
  </dgm:ptLst>
  <dgm:cxnLst>
    <dgm:cxn modelId="{0B202D0D-BA90-41A3-9B03-D319D5970638}" type="presOf" srcId="{1A420174-2AAC-4E1C-AE5D-16535E4F13A7}" destId="{D92886D7-36D1-4553-ADBB-E397903BF588}" srcOrd="0" destOrd="0" presId="urn:microsoft.com/office/officeart/2008/layout/VerticalCurvedList"/>
    <dgm:cxn modelId="{238B7640-E1B2-4EC7-81F0-0A027EBA82F8}" type="presOf" srcId="{385032D2-DFEB-4CC7-A069-0D1461240BDB}" destId="{4EB63294-B257-45E7-99F7-8A1D53AD5E72}" srcOrd="0" destOrd="0" presId="urn:microsoft.com/office/officeart/2008/layout/VerticalCurvedList"/>
    <dgm:cxn modelId="{F269244A-241E-45C7-88FC-0C963EEBBE68}" srcId="{1A420174-2AAC-4E1C-AE5D-16535E4F13A7}" destId="{E41C740B-2944-4FA3-90D3-B7AAF0AF7199}" srcOrd="2" destOrd="0" parTransId="{C31A3143-87E7-47C8-AA3C-3F9303D72FDE}" sibTransId="{215D92EA-A91B-48B7-8D7D-22502630C908}"/>
    <dgm:cxn modelId="{48D87572-8F58-4CC7-ABEE-1A28880C5B35}" srcId="{1A420174-2AAC-4E1C-AE5D-16535E4F13A7}" destId="{8BC00255-09F3-4B93-AE36-8D3B5CA599E6}" srcOrd="0" destOrd="0" parTransId="{92940200-DFD0-47E0-A022-1F6F8021CC8D}" sibTransId="{385032D2-DFEB-4CC7-A069-0D1461240BDB}"/>
    <dgm:cxn modelId="{B7CB3778-8A56-44E9-AD1D-A8BF9E9A5EFB}" type="presOf" srcId="{8BC00255-09F3-4B93-AE36-8D3B5CA599E6}" destId="{29A2871B-98F8-4D30-8D83-055DC0F66202}" srcOrd="0" destOrd="0" presId="urn:microsoft.com/office/officeart/2008/layout/VerticalCurvedList"/>
    <dgm:cxn modelId="{A74F4A84-D9C3-4492-AF98-0ADE5ACA8EE3}" type="presOf" srcId="{87E48EC0-1A55-4842-A741-5FB8173CEDD4}" destId="{423C407F-3FED-453B-97AE-757EB459EEC1}" srcOrd="0" destOrd="0" presId="urn:microsoft.com/office/officeart/2008/layout/VerticalCurvedList"/>
    <dgm:cxn modelId="{2B061885-3541-4D0D-8966-C101F89BE552}" srcId="{1A420174-2AAC-4E1C-AE5D-16535E4F13A7}" destId="{87E48EC0-1A55-4842-A741-5FB8173CEDD4}" srcOrd="1" destOrd="0" parTransId="{F776E2C8-F311-4C51-ADE9-C669CA0BF405}" sibTransId="{207B4460-B7E3-4891-A123-6F9240D5A6CE}"/>
    <dgm:cxn modelId="{0E2B54D6-DE98-43F3-B91C-7D6D25A8B89C}" type="presOf" srcId="{E41C740B-2944-4FA3-90D3-B7AAF0AF7199}" destId="{EA10217B-484C-4E8F-9113-A42B1C7B5870}" srcOrd="0" destOrd="0" presId="urn:microsoft.com/office/officeart/2008/layout/VerticalCurvedList"/>
    <dgm:cxn modelId="{A7CB9764-73CC-4FA9-B110-9948EE77272F}" type="presParOf" srcId="{D92886D7-36D1-4553-ADBB-E397903BF588}" destId="{E032C53D-D685-4CF5-969C-EC9D627BB30F}" srcOrd="0" destOrd="0" presId="urn:microsoft.com/office/officeart/2008/layout/VerticalCurvedList"/>
    <dgm:cxn modelId="{E378D6AD-E159-4CDD-86AB-1B13D3066629}" type="presParOf" srcId="{E032C53D-D685-4CF5-969C-EC9D627BB30F}" destId="{D162A4F2-0481-4935-BAC6-F242E531F9AD}" srcOrd="0" destOrd="0" presId="urn:microsoft.com/office/officeart/2008/layout/VerticalCurvedList"/>
    <dgm:cxn modelId="{6B1E60CB-A641-473A-847D-DC5F882A9802}" type="presParOf" srcId="{D162A4F2-0481-4935-BAC6-F242E531F9AD}" destId="{6B9E5E71-0BA4-4C3B-B528-1CD79046EB0A}" srcOrd="0" destOrd="0" presId="urn:microsoft.com/office/officeart/2008/layout/VerticalCurvedList"/>
    <dgm:cxn modelId="{FAE4A88B-21F0-4F4F-8786-D351E610E7B0}" type="presParOf" srcId="{D162A4F2-0481-4935-BAC6-F242E531F9AD}" destId="{4EB63294-B257-45E7-99F7-8A1D53AD5E72}" srcOrd="1" destOrd="0" presId="urn:microsoft.com/office/officeart/2008/layout/VerticalCurvedList"/>
    <dgm:cxn modelId="{68A242A4-B666-45AB-B457-E8C860DE0BBF}" type="presParOf" srcId="{D162A4F2-0481-4935-BAC6-F242E531F9AD}" destId="{7376ACCA-D83F-49E8-A841-0B6F78975231}" srcOrd="2" destOrd="0" presId="urn:microsoft.com/office/officeart/2008/layout/VerticalCurvedList"/>
    <dgm:cxn modelId="{DD189FE1-5FF4-4CD2-B89A-418708E9D31F}" type="presParOf" srcId="{D162A4F2-0481-4935-BAC6-F242E531F9AD}" destId="{8546186E-1FA9-4238-BC63-BF094BFA6015}" srcOrd="3" destOrd="0" presId="urn:microsoft.com/office/officeart/2008/layout/VerticalCurvedList"/>
    <dgm:cxn modelId="{A8AF042A-6EC6-40C3-9DD1-BFF5D845F4CA}" type="presParOf" srcId="{E032C53D-D685-4CF5-969C-EC9D627BB30F}" destId="{29A2871B-98F8-4D30-8D83-055DC0F66202}" srcOrd="1" destOrd="0" presId="urn:microsoft.com/office/officeart/2008/layout/VerticalCurvedList"/>
    <dgm:cxn modelId="{50FCF733-79A2-41A2-A2FE-BB2C735E5C3B}" type="presParOf" srcId="{E032C53D-D685-4CF5-969C-EC9D627BB30F}" destId="{05826006-9187-4AEB-A4D5-B77570852FAE}" srcOrd="2" destOrd="0" presId="urn:microsoft.com/office/officeart/2008/layout/VerticalCurvedList"/>
    <dgm:cxn modelId="{4F5DC992-9BD5-408C-AC93-C8E326B60023}" type="presParOf" srcId="{05826006-9187-4AEB-A4D5-B77570852FAE}" destId="{7F9B1E67-5EDA-4A45-AA0F-7495EB971458}" srcOrd="0" destOrd="0" presId="urn:microsoft.com/office/officeart/2008/layout/VerticalCurvedList"/>
    <dgm:cxn modelId="{75A3A701-2154-43A2-99ED-8EB68547EBA7}" type="presParOf" srcId="{E032C53D-D685-4CF5-969C-EC9D627BB30F}" destId="{423C407F-3FED-453B-97AE-757EB459EEC1}" srcOrd="3" destOrd="0" presId="urn:microsoft.com/office/officeart/2008/layout/VerticalCurvedList"/>
    <dgm:cxn modelId="{7C16A9B7-4A9A-4FBE-9DE2-24D630ED3B78}" type="presParOf" srcId="{E032C53D-D685-4CF5-969C-EC9D627BB30F}" destId="{A7881447-808A-45B4-A616-EF49ABE1C4E3}" srcOrd="4" destOrd="0" presId="urn:microsoft.com/office/officeart/2008/layout/VerticalCurvedList"/>
    <dgm:cxn modelId="{ACE63AF1-AD3A-4854-934C-9D112264AE1C}" type="presParOf" srcId="{A7881447-808A-45B4-A616-EF49ABE1C4E3}" destId="{9545AD35-90A2-475C-AB87-FA5FF4D88847}" srcOrd="0" destOrd="0" presId="urn:microsoft.com/office/officeart/2008/layout/VerticalCurvedList"/>
    <dgm:cxn modelId="{E8565E66-0503-47E1-8816-526AA59251D4}" type="presParOf" srcId="{E032C53D-D685-4CF5-969C-EC9D627BB30F}" destId="{EA10217B-484C-4E8F-9113-A42B1C7B5870}" srcOrd="5" destOrd="0" presId="urn:microsoft.com/office/officeart/2008/layout/VerticalCurvedList"/>
    <dgm:cxn modelId="{88E8283F-4BB2-4AD0-9E4F-6AD6392094E4}" type="presParOf" srcId="{E032C53D-D685-4CF5-969C-EC9D627BB30F}" destId="{573B4452-EE76-4AF8-A54D-1F3A1FFCFA01}" srcOrd="6" destOrd="0" presId="urn:microsoft.com/office/officeart/2008/layout/VerticalCurvedList"/>
    <dgm:cxn modelId="{77683B8B-4B94-451C-90D4-C158DE84F65A}" type="presParOf" srcId="{573B4452-EE76-4AF8-A54D-1F3A1FFCFA01}" destId="{3F488CA8-91B4-4C91-9AAF-92AD54B09F7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43092-3DA7-4F00-99A3-0B27B0EECCE8}">
      <dsp:nvSpPr>
        <dsp:cNvPr id="0" name=""/>
        <dsp:cNvSpPr/>
      </dsp:nvSpPr>
      <dsp:spPr>
        <a:xfrm>
          <a:off x="0" y="1639971"/>
          <a:ext cx="3245142" cy="2981213"/>
        </a:xfrm>
        <a:prstGeom prst="ellipse">
          <a:avLst/>
        </a:prstGeom>
        <a:solidFill>
          <a:schemeClr val="accent1">
            <a:lumMod val="75000"/>
            <a:lumOff val="25000"/>
            <a:alpha val="50000"/>
          </a:scheme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Text" lastClr="000000"/>
              </a:solidFill>
              <a:latin typeface="Franklin Gothic Demi Cond" panose="020B0706030402020204" pitchFamily="34" charset="0"/>
              <a:ea typeface="+mn-ea"/>
              <a:cs typeface="+mn-cs"/>
            </a:rPr>
            <a:t>Need data, viable  methodology, time, resources </a:t>
          </a:r>
        </a:p>
      </dsp:txBody>
      <dsp:txXfrm>
        <a:off x="475240" y="2076560"/>
        <a:ext cx="2294662" cy="2108035"/>
      </dsp:txXfrm>
    </dsp:sp>
    <dsp:sp modelId="{A45C8EF3-12C3-4EAA-B255-8F5F2A6473B4}">
      <dsp:nvSpPr>
        <dsp:cNvPr id="0" name=""/>
        <dsp:cNvSpPr/>
      </dsp:nvSpPr>
      <dsp:spPr>
        <a:xfrm>
          <a:off x="3733812" y="1690600"/>
          <a:ext cx="3190231" cy="2930722"/>
        </a:xfrm>
        <a:prstGeom prst="ellipse">
          <a:avLst/>
        </a:prstGeom>
        <a:solidFill>
          <a:schemeClr val="accent2">
            <a:alpha val="50000"/>
          </a:scheme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Text" lastClr="000000"/>
              </a:solidFill>
              <a:latin typeface="Franklin Gothic Demi Cond" panose="020B0706030402020204" pitchFamily="34" charset="0"/>
              <a:ea typeface="+mn-ea"/>
              <a:cs typeface="+mn-cs"/>
            </a:rPr>
            <a:t>Need simplicity, replicability, effectiveness, support</a:t>
          </a:r>
        </a:p>
      </dsp:txBody>
      <dsp:txXfrm>
        <a:off x="4201011" y="2119794"/>
        <a:ext cx="2255833" cy="2072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63294-B257-45E7-99F7-8A1D53AD5E72}">
      <dsp:nvSpPr>
        <dsp:cNvPr id="0" name=""/>
        <dsp:cNvSpPr/>
      </dsp:nvSpPr>
      <dsp:spPr>
        <a:xfrm>
          <a:off x="-4466537" y="-689098"/>
          <a:ext cx="5353191" cy="5353191"/>
        </a:xfrm>
        <a:prstGeom prst="blockArc">
          <a:avLst>
            <a:gd name="adj1" fmla="val 18900000"/>
            <a:gd name="adj2" fmla="val 2700000"/>
            <a:gd name="adj3" fmla="val 40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A2871B-98F8-4D30-8D83-055DC0F66202}">
      <dsp:nvSpPr>
        <dsp:cNvPr id="0" name=""/>
        <dsp:cNvSpPr/>
      </dsp:nvSpPr>
      <dsp:spPr>
        <a:xfrm>
          <a:off x="579901" y="241779"/>
          <a:ext cx="4053821" cy="11064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1030"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Franklin Gothic Book" panose="020B0503020102020204" pitchFamily="34" charset="0"/>
            </a:rPr>
            <a:t>Advocacy </a:t>
          </a:r>
        </a:p>
        <a:p>
          <a:pPr marL="0" lvl="0" indent="0" algn="l" defTabSz="622300">
            <a:lnSpc>
              <a:spcPct val="90000"/>
            </a:lnSpc>
            <a:spcBef>
              <a:spcPct val="0"/>
            </a:spcBef>
            <a:spcAft>
              <a:spcPct val="35000"/>
            </a:spcAft>
            <a:buNone/>
          </a:pPr>
          <a:r>
            <a:rPr lang="en-US" sz="1200" kern="1200" dirty="0">
              <a:latin typeface="Franklin Gothic Book" panose="020B0503020102020204" pitchFamily="34" charset="0"/>
            </a:rPr>
            <a:t>- Desk exercise in 2011</a:t>
          </a:r>
        </a:p>
        <a:p>
          <a:pPr marL="0" lvl="0" indent="0" algn="l" defTabSz="622300">
            <a:lnSpc>
              <a:spcPct val="90000"/>
            </a:lnSpc>
            <a:spcBef>
              <a:spcPct val="0"/>
            </a:spcBef>
            <a:spcAft>
              <a:spcPct val="35000"/>
            </a:spcAft>
            <a:buNone/>
          </a:pPr>
          <a:r>
            <a:rPr lang="en-US" sz="1200" kern="1200" dirty="0">
              <a:latin typeface="Franklin Gothic Book" panose="020B0503020102020204" pitchFamily="34" charset="0"/>
            </a:rPr>
            <a:t>- Public data from 13 countries</a:t>
          </a:r>
        </a:p>
      </dsp:txBody>
      <dsp:txXfrm>
        <a:off x="579901" y="241779"/>
        <a:ext cx="4053821" cy="1106439"/>
      </dsp:txXfrm>
    </dsp:sp>
    <dsp:sp modelId="{7F9B1E67-5EDA-4A45-AA0F-7495EB971458}">
      <dsp:nvSpPr>
        <dsp:cNvPr id="0" name=""/>
        <dsp:cNvSpPr/>
      </dsp:nvSpPr>
      <dsp:spPr>
        <a:xfrm>
          <a:off x="26682" y="241779"/>
          <a:ext cx="1106439" cy="110643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3C407F-3FED-453B-97AE-757EB459EEC1}">
      <dsp:nvSpPr>
        <dsp:cNvPr id="0" name=""/>
        <dsp:cNvSpPr/>
      </dsp:nvSpPr>
      <dsp:spPr>
        <a:xfrm>
          <a:off x="868884" y="1434277"/>
          <a:ext cx="3764839" cy="11064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1030"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Franklin Gothic Book" panose="020B0503020102020204" pitchFamily="34" charset="0"/>
            </a:rPr>
            <a:t>Strategic Planning</a:t>
          </a:r>
        </a:p>
        <a:p>
          <a:pPr marL="0" lvl="0" indent="0" algn="l" defTabSz="622300">
            <a:lnSpc>
              <a:spcPct val="90000"/>
            </a:lnSpc>
            <a:spcBef>
              <a:spcPct val="0"/>
            </a:spcBef>
            <a:spcAft>
              <a:spcPct val="35000"/>
            </a:spcAft>
            <a:buNone/>
          </a:pPr>
          <a:r>
            <a:rPr lang="en-US" sz="1200" kern="1200" dirty="0">
              <a:latin typeface="Franklin Gothic Book" panose="020B0503020102020204" pitchFamily="34" charset="0"/>
            </a:rPr>
            <a:t>- Applications in 9 countries</a:t>
          </a:r>
        </a:p>
        <a:p>
          <a:pPr marL="0" lvl="0" indent="0" algn="l" defTabSz="622300">
            <a:lnSpc>
              <a:spcPct val="90000"/>
            </a:lnSpc>
            <a:spcBef>
              <a:spcPct val="0"/>
            </a:spcBef>
            <a:spcAft>
              <a:spcPct val="35000"/>
            </a:spcAft>
            <a:buNone/>
          </a:pPr>
          <a:r>
            <a:rPr lang="en-US" sz="1200" kern="1200" dirty="0">
              <a:solidFill>
                <a:srgbClr val="FFC000"/>
              </a:solidFill>
              <a:latin typeface="Franklin Gothic Book" panose="020B0503020102020204" pitchFamily="34" charset="0"/>
            </a:rPr>
            <a:t>- </a:t>
          </a:r>
          <a:r>
            <a:rPr lang="en-US" sz="1200" b="1" kern="1200" dirty="0">
              <a:solidFill>
                <a:srgbClr val="FFC000"/>
              </a:solidFill>
              <a:highlight>
                <a:srgbClr val="003A5D"/>
              </a:highlight>
              <a:latin typeface="Franklin Gothic Book" panose="020B0503020102020204" pitchFamily="34" charset="0"/>
            </a:rPr>
            <a:t>Stakeholder engagement</a:t>
          </a:r>
        </a:p>
        <a:p>
          <a:pPr marL="0" lvl="0" indent="0" algn="l" defTabSz="622300">
            <a:lnSpc>
              <a:spcPct val="90000"/>
            </a:lnSpc>
            <a:spcBef>
              <a:spcPct val="0"/>
            </a:spcBef>
            <a:spcAft>
              <a:spcPct val="35000"/>
            </a:spcAft>
            <a:buNone/>
          </a:pPr>
          <a:r>
            <a:rPr lang="en-US" sz="1200" kern="1200" dirty="0">
              <a:latin typeface="Franklin Gothic Book" panose="020B0503020102020204" pitchFamily="34" charset="0"/>
            </a:rPr>
            <a:t>- Customized to each country</a:t>
          </a:r>
        </a:p>
      </dsp:txBody>
      <dsp:txXfrm>
        <a:off x="868884" y="1434277"/>
        <a:ext cx="3764839" cy="1106439"/>
      </dsp:txXfrm>
    </dsp:sp>
    <dsp:sp modelId="{9545AD35-90A2-475C-AB87-FA5FF4D88847}">
      <dsp:nvSpPr>
        <dsp:cNvPr id="0" name=""/>
        <dsp:cNvSpPr/>
      </dsp:nvSpPr>
      <dsp:spPr>
        <a:xfrm>
          <a:off x="315664" y="1434277"/>
          <a:ext cx="1106439" cy="110643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10217B-484C-4E8F-9113-A42B1C7B5870}">
      <dsp:nvSpPr>
        <dsp:cNvPr id="0" name=""/>
        <dsp:cNvSpPr/>
      </dsp:nvSpPr>
      <dsp:spPr>
        <a:xfrm>
          <a:off x="579901" y="2626775"/>
          <a:ext cx="4053821" cy="11064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1030"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Franklin Gothic Book" panose="020B0503020102020204" pitchFamily="34" charset="0"/>
            </a:rPr>
            <a:t>Monitoring </a:t>
          </a:r>
        </a:p>
        <a:p>
          <a:pPr marL="0" lvl="0" indent="0" algn="l" defTabSz="622300">
            <a:lnSpc>
              <a:spcPct val="90000"/>
            </a:lnSpc>
            <a:spcBef>
              <a:spcPct val="0"/>
            </a:spcBef>
            <a:spcAft>
              <a:spcPct val="35000"/>
            </a:spcAft>
            <a:buNone/>
          </a:pPr>
          <a:r>
            <a:rPr lang="en-US" sz="1200" kern="1200" dirty="0">
              <a:latin typeface="Franklin Gothic Book" panose="020B0503020102020204" pitchFamily="34" charset="0"/>
            </a:rPr>
            <a:t>- Simplified, web-based version </a:t>
          </a:r>
        </a:p>
        <a:p>
          <a:pPr marL="0" lvl="0" indent="0" algn="l" defTabSz="622300">
            <a:lnSpc>
              <a:spcPct val="90000"/>
            </a:lnSpc>
            <a:spcBef>
              <a:spcPct val="0"/>
            </a:spcBef>
            <a:spcAft>
              <a:spcPct val="35000"/>
            </a:spcAft>
            <a:buNone/>
          </a:pPr>
          <a:r>
            <a:rPr lang="en-US" sz="1200" kern="1200" dirty="0">
              <a:latin typeface="Franklin Gothic Book" panose="020B0503020102020204" pitchFamily="34" charset="0"/>
            </a:rPr>
            <a:t>- </a:t>
          </a:r>
          <a:r>
            <a:rPr lang="en-GB" sz="1200" kern="1200" dirty="0">
              <a:effectLst/>
              <a:latin typeface="Franklin Gothic Book" panose="020B0503020102020204" pitchFamily="34" charset="0"/>
              <a:ea typeface="+mn-ea"/>
              <a:cs typeface="+mn-cs"/>
            </a:rPr>
            <a:t>Accessible data:  VMMC targets, coverage, and impact projections</a:t>
          </a:r>
          <a:endParaRPr lang="en-US" sz="1200" kern="1200" dirty="0">
            <a:latin typeface="Franklin Gothic Book" panose="020B0503020102020204" pitchFamily="34" charset="0"/>
          </a:endParaRPr>
        </a:p>
      </dsp:txBody>
      <dsp:txXfrm>
        <a:off x="579901" y="2626775"/>
        <a:ext cx="4053821" cy="1106439"/>
      </dsp:txXfrm>
    </dsp:sp>
    <dsp:sp modelId="{3F488CA8-91B4-4C91-9AAF-92AD54B09F73}">
      <dsp:nvSpPr>
        <dsp:cNvPr id="0" name=""/>
        <dsp:cNvSpPr/>
      </dsp:nvSpPr>
      <dsp:spPr>
        <a:xfrm>
          <a:off x="26682" y="2626775"/>
          <a:ext cx="1106439" cy="110643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89DC34-4E71-4E5F-8014-74DD2E0D8D14}" type="datetimeFigureOut">
              <a:rPr lang="en-US" smtClean="0"/>
              <a:t>7/21/2019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BC022C-480E-4FBB-8F4D-676D17291BED}" type="slidenum">
              <a:rPr lang="en-US" smtClean="0"/>
              <a:t>‹#›</a:t>
            </a:fld>
            <a:endParaRPr lang="en-US"/>
          </a:p>
        </p:txBody>
      </p:sp>
    </p:spTree>
    <p:extLst>
      <p:ext uri="{BB962C8B-B14F-4D97-AF65-F5344CB8AC3E}">
        <p14:creationId xmlns:p14="http://schemas.microsoft.com/office/powerpoint/2010/main" val="359596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1371/journal.pone.0213605"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u="none" strike="noStrike" kern="1200" dirty="0">
                <a:solidFill>
                  <a:schemeClr val="tx1"/>
                </a:solidFill>
                <a:effectLst/>
                <a:latin typeface="+mn-lt"/>
                <a:ea typeface="+mn-ea"/>
                <a:cs typeface="+mn-cs"/>
                <a:hlinkClick r:id="rId3"/>
              </a:rPr>
              <a:t>https://doi.org/10.1371/journal.pone.0213605</a:t>
            </a:r>
            <a:endParaRPr lang="en-US" sz="800" dirty="0"/>
          </a:p>
          <a:p>
            <a:pPr marL="171450" lvl="0" indent="-171450">
              <a:buFont typeface="Arial" panose="020B0604020202020204" pitchFamily="34" charset="0"/>
              <a:buChar char="•"/>
            </a:pPr>
            <a:r>
              <a:rPr lang="en-GB" sz="800" b="0" kern="1200" dirty="0">
                <a:solidFill>
                  <a:schemeClr val="tx1"/>
                </a:solidFill>
                <a:effectLst/>
                <a:latin typeface="+mn-lt"/>
                <a:ea typeface="+mn-ea"/>
                <a:cs typeface="+mn-cs"/>
              </a:rPr>
              <a:t>Planning a country’s response to HIV is a complex decision-making process</a:t>
            </a:r>
            <a:endParaRPr lang="en-US" sz="8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800" b="0" kern="1200" dirty="0">
                <a:solidFill>
                  <a:schemeClr val="tx1"/>
                </a:solidFill>
                <a:effectLst/>
                <a:latin typeface="+mn-lt"/>
                <a:ea typeface="+mn-ea"/>
                <a:cs typeface="+mn-cs"/>
              </a:rPr>
              <a:t>Mathematical </a:t>
            </a:r>
            <a:r>
              <a:rPr lang="en-GB" sz="800" b="0" kern="1200" dirty="0" err="1">
                <a:solidFill>
                  <a:schemeClr val="tx1"/>
                </a:solidFill>
                <a:effectLst/>
                <a:latin typeface="+mn-lt"/>
                <a:ea typeface="+mn-ea"/>
                <a:cs typeface="+mn-cs"/>
              </a:rPr>
              <a:t>modeling</a:t>
            </a:r>
            <a:r>
              <a:rPr lang="en-GB" sz="800" b="0" kern="1200" dirty="0">
                <a:solidFill>
                  <a:schemeClr val="tx1"/>
                </a:solidFill>
                <a:effectLst/>
                <a:latin typeface="+mn-lt"/>
                <a:ea typeface="+mn-ea"/>
                <a:cs typeface="+mn-cs"/>
              </a:rPr>
              <a:t> has proven to be a critical tool in tailoring the national VMMC program to maximize impact while maintaining programmatic feasibility</a:t>
            </a:r>
          </a:p>
          <a:p>
            <a:pPr marL="171450" lvl="0" indent="-171450">
              <a:buFont typeface="Arial" panose="020B0604020202020204" pitchFamily="34" charset="0"/>
              <a:buChar char="•"/>
            </a:pPr>
            <a:r>
              <a:rPr lang="en-GB" sz="800" b="0" kern="1200" dirty="0">
                <a:solidFill>
                  <a:schemeClr val="tx1"/>
                </a:solidFill>
                <a:effectLst/>
                <a:latin typeface="+mn-lt"/>
                <a:ea typeface="+mn-ea"/>
                <a:cs typeface="+mn-cs"/>
              </a:rPr>
              <a:t>But there has historically</a:t>
            </a:r>
            <a:r>
              <a:rPr lang="en-GB" sz="800" b="0" kern="1200" baseline="0" dirty="0">
                <a:solidFill>
                  <a:schemeClr val="tx1"/>
                </a:solidFill>
                <a:effectLst/>
                <a:latin typeface="+mn-lt"/>
                <a:ea typeface="+mn-ea"/>
                <a:cs typeface="+mn-cs"/>
              </a:rPr>
              <a:t> been a disconnect between modelers and policymakers</a:t>
            </a:r>
            <a:endParaRPr lang="en-GB" sz="800" b="0" kern="1200" dirty="0">
              <a:solidFill>
                <a:schemeClr val="tx1"/>
              </a:solidFill>
              <a:effectLst/>
              <a:latin typeface="+mn-lt"/>
              <a:ea typeface="+mn-ea"/>
              <a:cs typeface="+mn-cs"/>
            </a:endParaRPr>
          </a:p>
          <a:p>
            <a:pPr lvl="0"/>
            <a:r>
              <a:rPr lang="en-GB" sz="800" b="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GB" sz="800" b="0" kern="1200" dirty="0">
                <a:solidFill>
                  <a:schemeClr val="tx1"/>
                </a:solidFill>
                <a:effectLst/>
                <a:latin typeface="+mn-lt"/>
                <a:ea typeface="+mn-ea"/>
                <a:cs typeface="+mn-cs"/>
              </a:rPr>
              <a:t>A series of exercises demonstrates how modelers can create tools that effectively </a:t>
            </a:r>
            <a:r>
              <a:rPr lang="en-GB" sz="800" b="0" kern="1200" dirty="0">
                <a:solidFill>
                  <a:srgbClr val="FF0000"/>
                </a:solidFill>
                <a:effectLst/>
                <a:latin typeface="+mn-lt"/>
                <a:ea typeface="+mn-ea"/>
                <a:cs typeface="+mn-cs"/>
              </a:rPr>
              <a:t>support</a:t>
            </a:r>
            <a:r>
              <a:rPr lang="en-GB" sz="800" b="0" kern="1200" dirty="0">
                <a:solidFill>
                  <a:schemeClr val="tx1"/>
                </a:solidFill>
                <a:effectLst/>
                <a:latin typeface="+mn-lt"/>
                <a:ea typeface="+mn-ea"/>
                <a:cs typeface="+mn-cs"/>
              </a:rPr>
              <a:t> policy </a:t>
            </a:r>
            <a:r>
              <a:rPr lang="en-GB" sz="800" b="0" kern="1200" dirty="0">
                <a:solidFill>
                  <a:srgbClr val="FF0000"/>
                </a:solidFill>
                <a:effectLst/>
                <a:latin typeface="+mn-lt"/>
                <a:ea typeface="+mn-ea"/>
                <a:cs typeface="+mn-cs"/>
              </a:rPr>
              <a:t>decisions</a:t>
            </a:r>
            <a:r>
              <a:rPr lang="en-GB" sz="800" b="0" kern="1200" dirty="0">
                <a:solidFill>
                  <a:schemeClr val="tx1"/>
                </a:solidFill>
                <a:effectLst/>
                <a:latin typeface="+mn-lt"/>
                <a:ea typeface="+mn-ea"/>
                <a:cs typeface="+mn-cs"/>
              </a:rPr>
              <a:t>.</a:t>
            </a:r>
            <a:endParaRPr lang="en-US" sz="800" b="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Lessons learned from the DMPPT are presented to help think through how modelers and policymakers can bridge this gap: What needs to be considered/done to succeed?</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68D17A-CE71-479E-A805-C67A581B7A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1754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As</a:t>
            </a:r>
            <a:r>
              <a:rPr lang="en-GB" sz="1200" kern="1200" baseline="0" dirty="0">
                <a:solidFill>
                  <a:schemeClr val="tx1"/>
                </a:solidFill>
                <a:effectLst/>
                <a:latin typeface="+mn-lt"/>
                <a:ea typeface="+mn-ea"/>
                <a:cs typeface="+mn-cs"/>
              </a:rPr>
              <a:t> mentioned, historically there has been a d</a:t>
            </a:r>
            <a:r>
              <a:rPr lang="en-GB" sz="1200" kern="1200" dirty="0">
                <a:solidFill>
                  <a:schemeClr val="tx1"/>
                </a:solidFill>
                <a:effectLst/>
                <a:latin typeface="+mn-lt"/>
                <a:ea typeface="+mn-ea"/>
                <a:cs typeface="+mn-cs"/>
              </a:rPr>
              <a:t>isconnect in communication between policymakers and modellers.</a:t>
            </a: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Modelers </a:t>
            </a:r>
            <a:r>
              <a:rPr lang="en-GB" sz="1200" kern="1200" baseline="0" dirty="0">
                <a:solidFill>
                  <a:schemeClr val="tx1"/>
                </a:solidFill>
                <a:effectLst/>
                <a:latin typeface="+mn-lt"/>
                <a:ea typeface="+mn-ea"/>
                <a:cs typeface="+mn-cs"/>
              </a:rPr>
              <a:t>want to promote visibility of their models, but often face 2 p</a:t>
            </a:r>
            <a:r>
              <a:rPr lang="en-GB" sz="1200" kern="1200" dirty="0">
                <a:solidFill>
                  <a:schemeClr val="tx1"/>
                </a:solidFill>
                <a:effectLst/>
                <a:latin typeface="+mn-lt"/>
                <a:ea typeface="+mn-ea"/>
                <a:cs typeface="+mn-cs"/>
              </a:rPr>
              <a:t>roblems</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They</a:t>
            </a:r>
            <a:r>
              <a:rPr lang="en-GB" sz="1200" kern="1200" baseline="0" dirty="0">
                <a:solidFill>
                  <a:schemeClr val="tx1"/>
                </a:solidFill>
                <a:effectLst/>
                <a:latin typeface="+mn-lt"/>
                <a:ea typeface="+mn-ea"/>
                <a:cs typeface="+mn-cs"/>
              </a:rPr>
              <a:t> create a </a:t>
            </a:r>
            <a:r>
              <a:rPr lang="en-GB" sz="1200" kern="1200" dirty="0">
                <a:solidFill>
                  <a:schemeClr val="tx1"/>
                </a:solidFill>
                <a:effectLst/>
                <a:latin typeface="+mn-lt"/>
                <a:ea typeface="+mn-ea"/>
                <a:cs typeface="+mn-cs"/>
              </a:rPr>
              <a:t>model, but it does not address a question of interest/relevance</a:t>
            </a:r>
            <a:r>
              <a:rPr lang="en-GB" sz="1200" kern="1200" baseline="0" dirty="0">
                <a:solidFill>
                  <a:schemeClr val="tx1"/>
                </a:solidFill>
                <a:effectLst/>
                <a:latin typeface="+mn-lt"/>
                <a:ea typeface="+mn-ea"/>
                <a:cs typeface="+mn-cs"/>
              </a:rPr>
              <a:t> to countries</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Or they address a question of interest, but they have not validated assumptions and findings (therefore no one in country will agree with or use the results)</a:t>
            </a:r>
          </a:p>
          <a:p>
            <a:pPr marL="0" lvl="0" indent="0">
              <a:buFont typeface="Arial" panose="020B0604020202020204" pitchFamily="34" charset="0"/>
              <a:buNone/>
            </a:pPr>
            <a:endParaRPr lang="en-GB" sz="1200" b="1" kern="1200" dirty="0">
              <a:solidFill>
                <a:schemeClr val="tx1"/>
              </a:solidFill>
              <a:effectLst/>
              <a:latin typeface="+mn-lt"/>
              <a:ea typeface="+mn-ea"/>
              <a:cs typeface="+mn-cs"/>
            </a:endParaRPr>
          </a:p>
          <a:p>
            <a:pPr marL="0" lvl="0" indent="0">
              <a:buFont typeface="Arial" panose="020B0604020202020204" pitchFamily="34" charset="0"/>
              <a:buNone/>
            </a:pPr>
            <a:r>
              <a:rPr lang="en-GB" sz="1200" b="1" kern="1200" dirty="0">
                <a:solidFill>
                  <a:schemeClr val="tx1"/>
                </a:solidFill>
                <a:effectLst/>
                <a:latin typeface="+mn-lt"/>
                <a:ea typeface="+mn-ea"/>
                <a:cs typeface="+mn-cs"/>
              </a:rPr>
              <a:t>Policymakers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Many countries use very simple M&amp;E tools, and when questions become too complex (e.g., how much investment is needed to achieve x level of coverage?) they give up.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Skepticism of models</a:t>
            </a:r>
            <a:r>
              <a:rPr lang="en-US" sz="1200" kern="1200" baseline="0" dirty="0">
                <a:solidFill>
                  <a:schemeClr val="tx1"/>
                </a:solidFill>
                <a:effectLst/>
                <a:latin typeface="+mn-lt"/>
                <a:ea typeface="+mn-ea"/>
                <a:cs typeface="+mn-cs"/>
              </a:rPr>
              <a:t> among those who don’t know the full context</a:t>
            </a: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May not be comfortable with data. Models could provide a very good opportunity to summarize very complex information in 1 or 2 numbers,</a:t>
            </a:r>
            <a:r>
              <a:rPr lang="en-GB" sz="1200" kern="1200" baseline="0" dirty="0">
                <a:solidFill>
                  <a:schemeClr val="tx1"/>
                </a:solidFill>
                <a:effectLst/>
                <a:latin typeface="+mn-lt"/>
                <a:ea typeface="+mn-ea"/>
                <a:cs typeface="+mn-cs"/>
              </a:rPr>
              <a:t> but the assumptions the models use may make policymakers nervous.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68D17A-CE71-479E-A805-C67A581B7A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735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Series of VMMC modeling exercises has had a significant impact on global VMMC policies</a:t>
            </a:r>
          </a:p>
          <a:p>
            <a:endParaRPr lang="en-US" dirty="0"/>
          </a:p>
          <a:p>
            <a:r>
              <a:rPr lang="en-US" dirty="0"/>
              <a:t>Three rounds of</a:t>
            </a:r>
            <a:r>
              <a:rPr lang="en-US" baseline="0" dirty="0"/>
              <a:t> DMPPT modeling:</a:t>
            </a:r>
          </a:p>
          <a:p>
            <a:pPr marL="228600" indent="-228600">
              <a:buFont typeface="+mj-lt"/>
              <a:buAutoNum type="arabicPeriod"/>
            </a:pPr>
            <a:r>
              <a:rPr lang="en-US" baseline="0" dirty="0"/>
              <a:t>First, DMPPT developed in 2007 at the request of UNAIDS after the recommendation to include VMMC as a priority HIV prevention intervention – largely a desk exercise (between 2009 and 2011), done for global advocacy to demonstrate important of VMMC scale-up for HIV prevention; published in a PLOS collection in 2011</a:t>
            </a:r>
          </a:p>
          <a:p>
            <a:pPr marL="685800" lvl="1" indent="-228600">
              <a:buFont typeface="+mj-lt"/>
              <a:buAutoNum type="arabicPeriod"/>
            </a:pPr>
            <a:r>
              <a:rPr lang="en-US" baseline="0" dirty="0"/>
              <a:t>Impact and cost of scaling-up VMMC</a:t>
            </a:r>
          </a:p>
          <a:p>
            <a:pPr marL="685800" lvl="1" indent="-228600">
              <a:buFont typeface="+mj-lt"/>
              <a:buAutoNum type="arabicPeriod"/>
            </a:pPr>
            <a:r>
              <a:rPr lang="en-US" baseline="0" dirty="0"/>
              <a:t>As a result, most countries agreed to scale-up VMMC</a:t>
            </a:r>
          </a:p>
          <a:p>
            <a:pPr marL="228600" indent="-228600">
              <a:buFont typeface="+mj-lt"/>
              <a:buAutoNum type="arabicPeriod"/>
            </a:pPr>
            <a:r>
              <a:rPr lang="en-US" baseline="0" dirty="0"/>
              <a:t>Second, DMPPT 2 – country applications (feedback from first round was that it was not country-specific enough) with significant stakeholder engagement; allowed for customization by age group and geography</a:t>
            </a:r>
          </a:p>
          <a:p>
            <a:pPr marL="685800" lvl="1" indent="-228600">
              <a:buFont typeface="+mj-lt"/>
              <a:buAutoNum type="arabicPeriod"/>
            </a:pPr>
            <a:r>
              <a:rPr lang="en-US" baseline="0" dirty="0"/>
              <a:t>Used more for strategic planning than advocacy</a:t>
            </a:r>
          </a:p>
          <a:p>
            <a:pPr marL="685800" lvl="1" indent="-228600">
              <a:buFont typeface="+mj-lt"/>
              <a:buAutoNum type="arabicPeriod"/>
            </a:pPr>
            <a:r>
              <a:rPr lang="en-US" baseline="0" dirty="0"/>
              <a:t>9 countries; additional PLOS collection in 2016 (country applications in Malawi, South Africa, Eswatini, Tanzania, Uganda); next applications: Kenya, Lesotho, Mozambique, Namibia</a:t>
            </a:r>
          </a:p>
          <a:p>
            <a:pPr marL="228600" indent="-228600">
              <a:buFont typeface="+mj-lt"/>
              <a:buAutoNum type="arabicPeriod"/>
            </a:pPr>
            <a:r>
              <a:rPr lang="en-US" baseline="0" dirty="0"/>
              <a:t>Third, DMPPT 2 Online – point was to make something user-friendly (previous round was a complex, Excel-based model that could only be modified at headquarters); allows users to play around with scenarios; now goes down to the district-level (or other SNU based on country)</a:t>
            </a:r>
          </a:p>
          <a:p>
            <a:pPr marL="685800" lvl="1" indent="-228600">
              <a:buFont typeface="+mj-lt"/>
              <a:buAutoNum type="arabicPeriod"/>
            </a:pPr>
            <a:r>
              <a:rPr lang="en-US" baseline="0" dirty="0"/>
              <a:t>Purpose: for monitoring of programs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4212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First time: Desk Exercise  DMPPT</a:t>
            </a:r>
            <a:endParaRPr lang="en-U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In 2011 a Microsoft-Excel-based </a:t>
            </a:r>
            <a:r>
              <a:rPr lang="en-GB" sz="1200" kern="1200" dirty="0" err="1">
                <a:solidFill>
                  <a:schemeClr val="tx1"/>
                </a:solidFill>
                <a:effectLst/>
                <a:latin typeface="+mn-lt"/>
                <a:ea typeface="+mn-ea"/>
                <a:cs typeface="+mn-cs"/>
              </a:rPr>
              <a:t>modeling</a:t>
            </a:r>
            <a:r>
              <a:rPr lang="en-GB" sz="1200" kern="1200" dirty="0">
                <a:solidFill>
                  <a:schemeClr val="tx1"/>
                </a:solidFill>
                <a:effectLst/>
                <a:latin typeface="+mn-lt"/>
                <a:ea typeface="+mn-ea"/>
                <a:cs typeface="+mn-cs"/>
              </a:rPr>
              <a:t> tool, populated with publicly-available data, demonstrated that VMMC scale-up would result in substantial reductions in HIV infection and lower health system costs. </a:t>
            </a:r>
            <a:endParaRPr lang="en-U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The results showed that VMMC scale-up to 80% male circumcision coverage among men ages 15-49 would result in substantial reductions in HIV infections and savings in treatment costs averted.</a:t>
            </a:r>
            <a:endParaRPr lang="en-U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As a result: </a:t>
            </a:r>
            <a:endParaRPr lang="en-US" sz="1200" kern="1200" dirty="0">
              <a:solidFill>
                <a:schemeClr val="tx1"/>
              </a:solidFill>
              <a:effectLst/>
              <a:latin typeface="+mn-lt"/>
              <a:ea typeface="+mn-ea"/>
              <a:cs typeface="+mn-cs"/>
            </a:endParaRPr>
          </a:p>
          <a:p>
            <a:pPr lvl="2"/>
            <a:r>
              <a:rPr lang="en-GB" sz="1200" kern="1200" dirty="0">
                <a:solidFill>
                  <a:schemeClr val="tx1"/>
                </a:solidFill>
                <a:effectLst/>
                <a:latin typeface="+mn-lt"/>
                <a:ea typeface="+mn-ea"/>
                <a:cs typeface="+mn-cs"/>
              </a:rPr>
              <a:t>the 80% target was incorporated into the WHO-UNAIDS Joint Strategic Action Framework for VMMC in December 2011</a:t>
            </a:r>
            <a:endParaRPr lang="en-US" sz="1200" kern="1200" dirty="0">
              <a:solidFill>
                <a:schemeClr val="tx1"/>
              </a:solidFill>
              <a:effectLst/>
              <a:latin typeface="+mn-lt"/>
              <a:ea typeface="+mn-ea"/>
              <a:cs typeface="+mn-cs"/>
            </a:endParaRPr>
          </a:p>
          <a:p>
            <a:pPr lvl="2"/>
            <a:r>
              <a:rPr lang="en-GB" sz="1200" kern="1200" dirty="0">
                <a:solidFill>
                  <a:schemeClr val="tx1"/>
                </a:solidFill>
                <a:effectLst/>
                <a:latin typeface="+mn-lt"/>
                <a:ea typeface="+mn-ea"/>
                <a:cs typeface="+mn-cs"/>
              </a:rPr>
              <a:t>all countries included VMMC scale-up in their national strategic plans, </a:t>
            </a:r>
          </a:p>
          <a:p>
            <a:pPr lvl="2"/>
            <a:r>
              <a:rPr lang="en-GB" sz="1200" kern="1200" dirty="0">
                <a:solidFill>
                  <a:schemeClr val="tx1"/>
                </a:solidFill>
                <a:effectLst/>
                <a:latin typeface="+mn-lt"/>
                <a:ea typeface="+mn-ea"/>
                <a:cs typeface="+mn-cs"/>
              </a:rPr>
              <a:t>and</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PEPFAR significantly increased its VMMC budget.</a:t>
            </a:r>
          </a:p>
          <a:p>
            <a:pPr lvl="1"/>
            <a:r>
              <a:rPr lang="en-GB" sz="1200" kern="1200" dirty="0">
                <a:solidFill>
                  <a:schemeClr val="tx1"/>
                </a:solidFill>
                <a:effectLst/>
                <a:latin typeface="+mn-lt"/>
                <a:ea typeface="+mn-ea"/>
                <a:cs typeface="+mn-cs"/>
              </a:rPr>
              <a:t>The first </a:t>
            </a:r>
            <a:r>
              <a:rPr lang="en-GB" sz="1200" kern="1200" dirty="0" err="1">
                <a:solidFill>
                  <a:schemeClr val="tx1"/>
                </a:solidFill>
                <a:effectLst/>
                <a:latin typeface="+mn-lt"/>
                <a:ea typeface="+mn-ea"/>
                <a:cs typeface="+mn-cs"/>
              </a:rPr>
              <a:t>modeling</a:t>
            </a:r>
            <a:r>
              <a:rPr lang="en-GB" sz="1200" kern="1200" dirty="0">
                <a:solidFill>
                  <a:schemeClr val="tx1"/>
                </a:solidFill>
                <a:effectLst/>
                <a:latin typeface="+mn-lt"/>
                <a:ea typeface="+mn-ea"/>
                <a:cs typeface="+mn-cs"/>
              </a:rPr>
              <a:t> exercise was a desk review. Countries were consulted by phone. Data were yet to be validated in countries.</a:t>
            </a:r>
            <a:endParaRPr lang="en-US" sz="1200" kern="1200" dirty="0">
              <a:solidFill>
                <a:schemeClr val="tx1"/>
              </a:solidFill>
              <a:effectLst/>
              <a:latin typeface="+mn-lt"/>
              <a:ea typeface="+mn-ea"/>
              <a:cs typeface="+mn-cs"/>
            </a:endParaRPr>
          </a:p>
          <a:p>
            <a:pPr lvl="2"/>
            <a:r>
              <a:rPr lang="en-GB" sz="1200" kern="1200" dirty="0">
                <a:solidFill>
                  <a:schemeClr val="tx1"/>
                </a:solidFill>
                <a:effectLst/>
                <a:latin typeface="+mn-lt"/>
                <a:ea typeface="+mn-ea"/>
                <a:cs typeface="+mn-cs"/>
              </a:rPr>
              <a:t>It helped to advocate for the general need</a:t>
            </a:r>
            <a:endParaRPr lang="en-US" sz="1200" kern="1200" dirty="0">
              <a:solidFill>
                <a:schemeClr val="tx1"/>
              </a:solidFill>
              <a:effectLst/>
              <a:latin typeface="+mn-lt"/>
              <a:ea typeface="+mn-ea"/>
              <a:cs typeface="+mn-cs"/>
            </a:endParaRPr>
          </a:p>
          <a:p>
            <a:pPr lvl="2"/>
            <a:r>
              <a:rPr lang="en-GB" sz="1200" kern="1200" dirty="0">
                <a:solidFill>
                  <a:schemeClr val="tx1"/>
                </a:solidFill>
                <a:effectLst/>
                <a:latin typeface="+mn-lt"/>
                <a:ea typeface="+mn-ea"/>
                <a:cs typeface="+mn-cs"/>
              </a:rPr>
              <a:t>But a lot of the criticism was that it wasn’t country-specific.</a:t>
            </a:r>
            <a:endParaRPr lang="en-US" sz="1200" kern="1200" dirty="0">
              <a:solidFill>
                <a:schemeClr val="tx1"/>
              </a:solidFill>
              <a:effectLst/>
              <a:latin typeface="+mn-lt"/>
              <a:ea typeface="+mn-ea"/>
              <a:cs typeface="+mn-cs"/>
            </a:endParaRPr>
          </a:p>
          <a:p>
            <a:pPr lvl="2"/>
            <a:r>
              <a:rPr lang="en-GB" sz="1200" kern="1200" dirty="0">
                <a:solidFill>
                  <a:schemeClr val="tx1"/>
                </a:solidFill>
                <a:effectLst/>
                <a:latin typeface="+mn-lt"/>
                <a:ea typeface="+mn-ea"/>
                <a:cs typeface="+mn-cs"/>
              </a:rPr>
              <a:t>Reason why the second application of the model was country specific. </a:t>
            </a:r>
            <a:endParaRPr lang="en-US" sz="1200" kern="1200" dirty="0">
              <a:solidFill>
                <a:schemeClr val="tx1"/>
              </a:solidFill>
              <a:effectLst/>
              <a:latin typeface="+mn-lt"/>
              <a:ea typeface="+mn-ea"/>
              <a:cs typeface="+mn-cs"/>
            </a:endParaRPr>
          </a:p>
          <a:p>
            <a:pPr lvl="2"/>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68D17A-CE71-479E-A805-C67A581B7A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515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second model (DMPPT 2) was created to enable analyses of impact and cost-effectiveness by age group and subnational region starting in 2013. </a:t>
            </a:r>
          </a:p>
          <a:p>
            <a:endParaRPr lang="en-US" sz="1200" dirty="0"/>
          </a:p>
          <a:p>
            <a:r>
              <a:rPr lang="en-US" sz="1200" dirty="0"/>
              <a:t>Emphasis on in-country engagement from start to finish.</a:t>
            </a:r>
          </a:p>
          <a:p>
            <a:endParaRPr lang="en-US" sz="1200" dirty="0"/>
          </a:p>
          <a:p>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68D17A-CE71-479E-A805-C67A581B7A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264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BC022C-480E-4FBB-8F4D-676D17291BED}" type="slidenum">
              <a:rPr lang="en-US" smtClean="0"/>
              <a:t>8</a:t>
            </a:fld>
            <a:endParaRPr lang="en-US"/>
          </a:p>
        </p:txBody>
      </p:sp>
    </p:spTree>
    <p:extLst>
      <p:ext uri="{BB962C8B-B14F-4D97-AF65-F5344CB8AC3E}">
        <p14:creationId xmlns:p14="http://schemas.microsoft.com/office/powerpoint/2010/main" val="113488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Lessons learned:</a:t>
            </a:r>
            <a:endParaRPr lang="en-US" baseline="0" dirty="0"/>
          </a:p>
          <a:p>
            <a:r>
              <a:rPr lang="en-GB" b="1" dirty="0"/>
              <a:t>Engage Stakeholders early and often</a:t>
            </a:r>
            <a:r>
              <a:rPr lang="en-GB" dirty="0"/>
              <a:t> </a:t>
            </a:r>
          </a:p>
          <a:p>
            <a:r>
              <a:rPr lang="en-US" b="1" dirty="0"/>
              <a:t>Get to know the policymaking process</a:t>
            </a:r>
            <a:endParaRPr lang="en-US" dirty="0"/>
          </a:p>
          <a:p>
            <a:r>
              <a:rPr lang="en-US" b="1" dirty="0"/>
              <a:t>Plan for sustainability</a:t>
            </a:r>
            <a:endParaRPr lang="en-US"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0995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800" b="1" kern="1200" dirty="0">
                <a:solidFill>
                  <a:schemeClr val="tx1"/>
                </a:solidFill>
                <a:effectLst/>
                <a:latin typeface="+mn-lt"/>
                <a:ea typeface="+mn-ea"/>
                <a:cs typeface="+mn-cs"/>
              </a:rPr>
              <a:t>Find influencer/champion</a:t>
            </a:r>
            <a:endParaRPr lang="en-US" sz="800" kern="1200" dirty="0">
              <a:solidFill>
                <a:schemeClr val="tx1"/>
              </a:solidFill>
              <a:effectLst/>
              <a:latin typeface="+mn-lt"/>
              <a:ea typeface="+mn-ea"/>
              <a:cs typeface="+mn-cs"/>
            </a:endParaRPr>
          </a:p>
          <a:p>
            <a:pPr lvl="1"/>
            <a:r>
              <a:rPr lang="en-GB" sz="800" kern="1200" dirty="0">
                <a:solidFill>
                  <a:schemeClr val="tx1"/>
                </a:solidFill>
                <a:effectLst/>
                <a:latin typeface="+mn-lt"/>
                <a:ea typeface="+mn-ea"/>
                <a:cs typeface="+mn-cs"/>
              </a:rPr>
              <a:t>Need to identify the “ringleaders” to gather everyone. </a:t>
            </a:r>
            <a:endParaRPr lang="en-US" sz="800" kern="1200" dirty="0">
              <a:solidFill>
                <a:schemeClr val="tx1"/>
              </a:solidFill>
              <a:effectLst/>
              <a:latin typeface="+mn-lt"/>
              <a:ea typeface="+mn-ea"/>
              <a:cs typeface="+mn-cs"/>
            </a:endParaRPr>
          </a:p>
          <a:p>
            <a:pPr lvl="0"/>
            <a:r>
              <a:rPr lang="en-GB" sz="800" b="1" kern="1200" dirty="0">
                <a:solidFill>
                  <a:schemeClr val="tx1"/>
                </a:solidFill>
                <a:effectLst/>
                <a:latin typeface="+mn-lt"/>
                <a:ea typeface="+mn-ea"/>
                <a:cs typeface="+mn-cs"/>
              </a:rPr>
              <a:t>Advocate: “Sell” modelling</a:t>
            </a:r>
            <a:endParaRPr lang="en-US" sz="800" kern="1200" dirty="0">
              <a:solidFill>
                <a:schemeClr val="tx1"/>
              </a:solidFill>
              <a:effectLst/>
              <a:latin typeface="+mn-lt"/>
              <a:ea typeface="+mn-ea"/>
              <a:cs typeface="+mn-cs"/>
            </a:endParaRPr>
          </a:p>
          <a:p>
            <a:pPr lvl="1"/>
            <a:r>
              <a:rPr lang="en-GB" sz="800" kern="1200" dirty="0">
                <a:solidFill>
                  <a:schemeClr val="tx1"/>
                </a:solidFill>
                <a:effectLst/>
                <a:latin typeface="+mn-lt"/>
                <a:ea typeface="+mn-ea"/>
                <a:cs typeface="+mn-cs"/>
              </a:rPr>
              <a:t>You need to sell them a product. They need to understand what the product is. </a:t>
            </a:r>
            <a:endParaRPr lang="en-US" sz="800" kern="1200" dirty="0">
              <a:solidFill>
                <a:schemeClr val="tx1"/>
              </a:solidFill>
              <a:effectLst/>
              <a:latin typeface="+mn-lt"/>
              <a:ea typeface="+mn-ea"/>
              <a:cs typeface="+mn-cs"/>
            </a:endParaRPr>
          </a:p>
          <a:p>
            <a:pPr lvl="1"/>
            <a:r>
              <a:rPr lang="en-GB" sz="800" kern="1200" dirty="0">
                <a:solidFill>
                  <a:schemeClr val="tx1"/>
                </a:solidFill>
                <a:effectLst/>
                <a:latin typeface="+mn-lt"/>
                <a:ea typeface="+mn-ea"/>
                <a:cs typeface="+mn-cs"/>
              </a:rPr>
              <a:t>People need data, but not everyone is comfortable with data. The modelling gives a very good opportunity to condense complex information in terms of 1 or 2 numbers.</a:t>
            </a:r>
            <a:endParaRPr lang="en-US" sz="800" kern="1200" dirty="0">
              <a:solidFill>
                <a:schemeClr val="tx1"/>
              </a:solidFill>
              <a:effectLst/>
              <a:latin typeface="+mn-lt"/>
              <a:ea typeface="+mn-ea"/>
              <a:cs typeface="+mn-cs"/>
            </a:endParaRPr>
          </a:p>
          <a:p>
            <a:pPr lvl="0"/>
            <a:r>
              <a:rPr lang="en-GB" sz="800" b="1" kern="1200" dirty="0">
                <a:solidFill>
                  <a:schemeClr val="tx1"/>
                </a:solidFill>
                <a:effectLst/>
                <a:latin typeface="+mn-lt"/>
                <a:ea typeface="+mn-ea"/>
                <a:cs typeface="+mn-cs"/>
              </a:rPr>
              <a:t>Engage stakeholders early and often</a:t>
            </a:r>
            <a:endParaRPr lang="en-US" sz="800" kern="1200" dirty="0">
              <a:solidFill>
                <a:schemeClr val="tx1"/>
              </a:solidFill>
              <a:effectLst/>
              <a:latin typeface="+mn-lt"/>
              <a:ea typeface="+mn-ea"/>
              <a:cs typeface="+mn-cs"/>
            </a:endParaRPr>
          </a:p>
          <a:p>
            <a:pPr lvl="1"/>
            <a:r>
              <a:rPr lang="en-GB" sz="800" kern="1200" dirty="0">
                <a:solidFill>
                  <a:schemeClr val="tx1"/>
                </a:solidFill>
                <a:effectLst/>
                <a:latin typeface="+mn-lt"/>
                <a:ea typeface="+mn-ea"/>
                <a:cs typeface="+mn-cs"/>
              </a:rPr>
              <a:t>This is time consuming. Takes back and forth between you and the stakeholders. </a:t>
            </a:r>
          </a:p>
          <a:p>
            <a:pPr lvl="1"/>
            <a:r>
              <a:rPr lang="en-GB" sz="800" b="0" u="none" kern="1200" dirty="0">
                <a:solidFill>
                  <a:schemeClr val="tx1"/>
                </a:solidFill>
                <a:effectLst/>
                <a:latin typeface="+mn-lt"/>
                <a:ea typeface="+mn-ea"/>
                <a:cs typeface="+mn-cs"/>
              </a:rPr>
              <a:t>In-country champion must shepherd the process and ensure that the right stakeholders</a:t>
            </a:r>
            <a:r>
              <a:rPr lang="en-GB" sz="800" b="0" u="none" kern="1200" baseline="0" dirty="0">
                <a:solidFill>
                  <a:schemeClr val="tx1"/>
                </a:solidFill>
                <a:effectLst/>
                <a:latin typeface="+mn-lt"/>
                <a:ea typeface="+mn-ea"/>
                <a:cs typeface="+mn-cs"/>
              </a:rPr>
              <a:t> are engaged in the right way.</a:t>
            </a:r>
            <a:endParaRPr lang="en-US" sz="800" b="0" u="none" kern="1200" dirty="0">
              <a:solidFill>
                <a:schemeClr val="tx1"/>
              </a:solidFill>
              <a:effectLst/>
              <a:latin typeface="+mn-lt"/>
              <a:ea typeface="+mn-ea"/>
              <a:cs typeface="+mn-cs"/>
            </a:endParaRPr>
          </a:p>
          <a:p>
            <a:pPr lvl="1"/>
            <a:r>
              <a:rPr lang="en-GB" sz="800" kern="1200" dirty="0">
                <a:solidFill>
                  <a:schemeClr val="tx1"/>
                </a:solidFill>
                <a:effectLst/>
                <a:latin typeface="+mn-lt"/>
                <a:ea typeface="+mn-ea"/>
                <a:cs typeface="+mn-cs"/>
              </a:rPr>
              <a:t>Takes variable time between countries, it depends. When people know data, the conversation moves fast. When people know what you are trying to do.</a:t>
            </a:r>
            <a:endParaRPr lang="en-US" sz="800" kern="1200" dirty="0">
              <a:solidFill>
                <a:schemeClr val="tx1"/>
              </a:solidFill>
              <a:effectLst/>
              <a:latin typeface="+mn-lt"/>
              <a:ea typeface="+mn-ea"/>
              <a:cs typeface="+mn-cs"/>
            </a:endParaRPr>
          </a:p>
          <a:p>
            <a:pPr lvl="1"/>
            <a:r>
              <a:rPr lang="en-GB" sz="800" kern="1200" dirty="0">
                <a:solidFill>
                  <a:schemeClr val="tx1"/>
                </a:solidFill>
                <a:effectLst/>
                <a:latin typeface="+mn-lt"/>
                <a:ea typeface="+mn-ea"/>
                <a:cs typeface="+mn-cs"/>
              </a:rPr>
              <a:t>Require time in-country,</a:t>
            </a:r>
            <a:r>
              <a:rPr lang="en-GB" sz="800" kern="1200" baseline="0" dirty="0">
                <a:solidFill>
                  <a:schemeClr val="tx1"/>
                </a:solidFill>
                <a:effectLst/>
                <a:latin typeface="+mn-lt"/>
                <a:ea typeface="+mn-ea"/>
                <a:cs typeface="+mn-cs"/>
              </a:rPr>
              <a:t> </a:t>
            </a:r>
            <a:r>
              <a:rPr lang="en-GB" sz="800" b="0" u="none" kern="1200" baseline="0" dirty="0">
                <a:solidFill>
                  <a:schemeClr val="tx1"/>
                </a:solidFill>
                <a:effectLst/>
                <a:latin typeface="+mn-lt"/>
                <a:ea typeface="+mn-ea"/>
                <a:cs typeface="+mn-cs"/>
              </a:rPr>
              <a:t>this is not optional! Face time is crucial for the success of the exercise.</a:t>
            </a:r>
            <a:endParaRPr lang="en-US" sz="800" b="0" u="none" kern="1200" dirty="0">
              <a:solidFill>
                <a:schemeClr val="tx1"/>
              </a:solidFill>
              <a:effectLst/>
              <a:latin typeface="+mn-lt"/>
              <a:ea typeface="+mn-ea"/>
              <a:cs typeface="+mn-cs"/>
            </a:endParaRPr>
          </a:p>
          <a:p>
            <a:pPr lvl="0"/>
            <a:r>
              <a:rPr lang="en-GB" sz="800" b="1" kern="1200" dirty="0">
                <a:solidFill>
                  <a:schemeClr val="tx1"/>
                </a:solidFill>
                <a:effectLst/>
                <a:latin typeface="+mn-lt"/>
                <a:ea typeface="+mn-ea"/>
                <a:cs typeface="+mn-cs"/>
              </a:rPr>
              <a:t>Encourage consensus throughout to ensure ownership later</a:t>
            </a:r>
            <a:endParaRPr lang="en-US" sz="800" kern="1200" dirty="0">
              <a:solidFill>
                <a:schemeClr val="tx1"/>
              </a:solidFill>
              <a:effectLst/>
              <a:latin typeface="+mn-lt"/>
              <a:ea typeface="+mn-ea"/>
              <a:cs typeface="+mn-cs"/>
            </a:endParaRPr>
          </a:p>
          <a:p>
            <a:pPr lvl="1"/>
            <a:r>
              <a:rPr lang="en-GB" sz="800" kern="1200" dirty="0">
                <a:solidFill>
                  <a:schemeClr val="tx1"/>
                </a:solidFill>
                <a:effectLst/>
                <a:latin typeface="+mn-lt"/>
                <a:ea typeface="+mn-ea"/>
                <a:cs typeface="+mn-cs"/>
              </a:rPr>
              <a:t>Stakeholders need to be able to agree on almost every single step in the process</a:t>
            </a:r>
            <a:endParaRPr lang="en-US" sz="800" kern="1200" dirty="0">
              <a:solidFill>
                <a:schemeClr val="tx1"/>
              </a:solidFill>
              <a:effectLst/>
              <a:latin typeface="+mn-lt"/>
              <a:ea typeface="+mn-ea"/>
              <a:cs typeface="+mn-cs"/>
            </a:endParaRPr>
          </a:p>
          <a:p>
            <a:pPr lvl="1"/>
            <a:r>
              <a:rPr lang="en-GB" sz="800" kern="1200" dirty="0">
                <a:solidFill>
                  <a:schemeClr val="tx1"/>
                </a:solidFill>
                <a:effectLst/>
                <a:latin typeface="+mn-lt"/>
                <a:ea typeface="+mn-ea"/>
                <a:cs typeface="+mn-cs"/>
              </a:rPr>
              <a:t>Tip is not to jump from one step to another without everyone agreeing </a:t>
            </a:r>
            <a:endParaRPr lang="en-US" sz="800" kern="1200" dirty="0">
              <a:solidFill>
                <a:schemeClr val="tx1"/>
              </a:solidFill>
              <a:effectLst/>
              <a:latin typeface="+mn-lt"/>
              <a:ea typeface="+mn-ea"/>
              <a:cs typeface="+mn-cs"/>
            </a:endParaRPr>
          </a:p>
          <a:p>
            <a:pPr lvl="0"/>
            <a:r>
              <a:rPr lang="en-GB" sz="800" b="1" kern="1200" dirty="0">
                <a:solidFill>
                  <a:schemeClr val="tx1"/>
                </a:solidFill>
                <a:effectLst/>
                <a:latin typeface="+mn-lt"/>
                <a:ea typeface="+mn-ea"/>
                <a:cs typeface="+mn-cs"/>
              </a:rPr>
              <a:t>Allow for flexibility</a:t>
            </a:r>
          </a:p>
          <a:p>
            <a:pPr lvl="1"/>
            <a:r>
              <a:rPr lang="en-GB" sz="800" b="0" u="none" kern="1200" dirty="0">
                <a:solidFill>
                  <a:schemeClr val="tx1"/>
                </a:solidFill>
                <a:effectLst/>
                <a:latin typeface="+mn-lt"/>
                <a:ea typeface="+mn-ea"/>
                <a:cs typeface="+mn-cs"/>
              </a:rPr>
              <a:t>Analyses must be customized to reflect on-the-ground</a:t>
            </a:r>
            <a:r>
              <a:rPr lang="en-GB" sz="800" b="0" u="none" kern="1200" baseline="0" dirty="0">
                <a:solidFill>
                  <a:schemeClr val="tx1"/>
                </a:solidFill>
                <a:effectLst/>
                <a:latin typeface="+mn-lt"/>
                <a:ea typeface="+mn-ea"/>
                <a:cs typeface="+mn-cs"/>
              </a:rPr>
              <a:t> realities of each country</a:t>
            </a:r>
            <a:endParaRPr lang="en-US" sz="800" b="0" u="none" kern="1200" dirty="0">
              <a:solidFill>
                <a:schemeClr val="tx1"/>
              </a:solidFill>
              <a:effectLst/>
              <a:latin typeface="+mn-lt"/>
              <a:ea typeface="+mn-ea"/>
              <a:cs typeface="+mn-cs"/>
            </a:endParaRPr>
          </a:p>
          <a:p>
            <a:pPr lvl="0"/>
            <a:r>
              <a:rPr lang="en-GB" sz="800" b="1" kern="1200" dirty="0">
                <a:solidFill>
                  <a:schemeClr val="tx1"/>
                </a:solidFill>
                <a:effectLst/>
                <a:latin typeface="+mn-lt"/>
                <a:ea typeface="+mn-ea"/>
                <a:cs typeface="+mn-cs"/>
              </a:rPr>
              <a:t>Create</a:t>
            </a:r>
            <a:r>
              <a:rPr lang="en-GB" sz="800" b="1" kern="1200" baseline="0" dirty="0">
                <a:solidFill>
                  <a:schemeClr val="tx1"/>
                </a:solidFill>
                <a:effectLst/>
                <a:latin typeface="+mn-lt"/>
                <a:ea typeface="+mn-ea"/>
                <a:cs typeface="+mn-cs"/>
              </a:rPr>
              <a:t> user-friendly </a:t>
            </a:r>
            <a:r>
              <a:rPr lang="en-GB" sz="800" b="1" kern="1200" baseline="0" dirty="0" err="1">
                <a:solidFill>
                  <a:schemeClr val="tx1"/>
                </a:solidFill>
                <a:effectLst/>
                <a:latin typeface="+mn-lt"/>
                <a:ea typeface="+mn-ea"/>
                <a:cs typeface="+mn-cs"/>
              </a:rPr>
              <a:t>modeling</a:t>
            </a:r>
            <a:r>
              <a:rPr lang="en-GB" sz="800" b="1" kern="1200" baseline="0" dirty="0">
                <a:solidFill>
                  <a:schemeClr val="tx1"/>
                </a:solidFill>
                <a:effectLst/>
                <a:latin typeface="+mn-lt"/>
                <a:ea typeface="+mn-ea"/>
                <a:cs typeface="+mn-cs"/>
              </a:rPr>
              <a:t> tools</a:t>
            </a:r>
            <a:endParaRPr lang="en-GB" sz="800" kern="1200" dirty="0">
              <a:solidFill>
                <a:schemeClr val="tx1"/>
              </a:solidFill>
              <a:effectLst/>
              <a:latin typeface="+mn-lt"/>
              <a:ea typeface="+mn-ea"/>
              <a:cs typeface="+mn-cs"/>
            </a:endParaRPr>
          </a:p>
          <a:p>
            <a:pPr lvl="1"/>
            <a:r>
              <a:rPr lang="en-GB" sz="800" b="0" u="none" kern="1200" dirty="0">
                <a:solidFill>
                  <a:schemeClr val="tx1"/>
                </a:solidFill>
                <a:effectLst/>
                <a:latin typeface="+mn-lt"/>
                <a:ea typeface="+mn-ea"/>
                <a:cs typeface="+mn-cs"/>
              </a:rPr>
              <a:t>User-friendly tools can put power in the hands of program managers so that</a:t>
            </a:r>
            <a:r>
              <a:rPr lang="en-GB" sz="800" b="0" u="none" kern="1200" baseline="0" dirty="0">
                <a:solidFill>
                  <a:schemeClr val="tx1"/>
                </a:solidFill>
                <a:effectLst/>
                <a:latin typeface="+mn-lt"/>
                <a:ea typeface="+mn-ea"/>
                <a:cs typeface="+mn-cs"/>
              </a:rPr>
              <a:t> they don’t require continued in-depth support from the </a:t>
            </a:r>
            <a:r>
              <a:rPr lang="en-GB" sz="800" b="0" u="none" kern="1200" baseline="0" dirty="0" err="1">
                <a:solidFill>
                  <a:schemeClr val="tx1"/>
                </a:solidFill>
                <a:effectLst/>
                <a:latin typeface="+mn-lt"/>
                <a:ea typeface="+mn-ea"/>
                <a:cs typeface="+mn-cs"/>
              </a:rPr>
              <a:t>modeling</a:t>
            </a:r>
            <a:r>
              <a:rPr lang="en-GB" sz="800" b="0" u="none" kern="1200" baseline="0" dirty="0">
                <a:solidFill>
                  <a:schemeClr val="tx1"/>
                </a:solidFill>
                <a:effectLst/>
                <a:latin typeface="+mn-lt"/>
                <a:ea typeface="+mn-ea"/>
                <a:cs typeface="+mn-cs"/>
              </a:rPr>
              <a:t> team</a:t>
            </a:r>
          </a:p>
          <a:p>
            <a:pPr lvl="0"/>
            <a:r>
              <a:rPr lang="en-GB" sz="800" b="1" kern="1200" dirty="0">
                <a:solidFill>
                  <a:schemeClr val="tx1"/>
                </a:solidFill>
                <a:effectLst/>
                <a:latin typeface="+mn-lt"/>
                <a:ea typeface="+mn-ea"/>
                <a:cs typeface="+mn-cs"/>
              </a:rPr>
              <a:t>Encourage discussion around sustainability</a:t>
            </a:r>
            <a:r>
              <a:rPr lang="en-GB" sz="800" kern="1200" dirty="0">
                <a:solidFill>
                  <a:schemeClr val="tx1"/>
                </a:solidFill>
                <a:effectLst/>
                <a:latin typeface="+mn-lt"/>
                <a:ea typeface="+mn-ea"/>
                <a:cs typeface="+mn-cs"/>
              </a:rPr>
              <a:t> </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GB" sz="800" b="0" u="none" kern="1200" dirty="0">
                <a:solidFill>
                  <a:schemeClr val="tx1"/>
                </a:solidFill>
                <a:effectLst/>
                <a:latin typeface="+mn-lt"/>
                <a:ea typeface="+mn-ea"/>
                <a:cs typeface="+mn-cs"/>
              </a:rPr>
              <a:t>To use models as monitoring tools, they should ideally be updated every 2-3 years.</a:t>
            </a:r>
            <a:r>
              <a:rPr lang="en-GB" sz="800" b="0" u="none" kern="1200" baseline="0" dirty="0">
                <a:solidFill>
                  <a:schemeClr val="tx1"/>
                </a:solidFill>
                <a:effectLst/>
                <a:latin typeface="+mn-lt"/>
                <a:ea typeface="+mn-ea"/>
                <a:cs typeface="+mn-cs"/>
              </a:rPr>
              <a:t> Facilitate dialogue around how to best ensure that a model continues to be updated and used. </a:t>
            </a:r>
          </a:p>
          <a:p>
            <a:pPr lvl="1"/>
            <a:endParaRPr lang="en-US" sz="800" b="0" u="non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68D17A-CE71-479E-A805-C67A581B7A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6483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6.jpeg"/><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8.sv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7.jpeg"/><Relationship Id="rId11" Type="http://schemas.openxmlformats.org/officeDocument/2006/relationships/image" Target="../media/image23.png"/><Relationship Id="rId5" Type="http://schemas.openxmlformats.org/officeDocument/2006/relationships/image" Target="../media/image6.jpeg"/><Relationship Id="rId10" Type="http://schemas.openxmlformats.org/officeDocument/2006/relationships/image" Target="../media/image22.svg"/><Relationship Id="rId4" Type="http://schemas.openxmlformats.org/officeDocument/2006/relationships/image" Target="../media/image1.png"/><Relationship Id="rId9" Type="http://schemas.openxmlformats.org/officeDocument/2006/relationships/image" Target="../media/image21.png"/><Relationship Id="rId14" Type="http://schemas.openxmlformats.org/officeDocument/2006/relationships/image" Target="../media/image26.sv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jpeg"/><Relationship Id="rId1" Type="http://schemas.openxmlformats.org/officeDocument/2006/relationships/slideMaster" Target="../slideMasters/slideMaster2.xml"/><Relationship Id="rId5" Type="http://schemas.openxmlformats.org/officeDocument/2006/relationships/image" Target="../media/image16.jpeg"/><Relationship Id="rId4" Type="http://schemas.openxmlformats.org/officeDocument/2006/relationships/image" Target="../media/image28.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jpeg"/><Relationship Id="rId1" Type="http://schemas.openxmlformats.org/officeDocument/2006/relationships/slideMaster" Target="../slideMasters/slideMaster2.xml"/><Relationship Id="rId4" Type="http://schemas.openxmlformats.org/officeDocument/2006/relationships/image" Target="../media/image28.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5.sv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svg"/><Relationship Id="rId4" Type="http://schemas.openxmlformats.org/officeDocument/2006/relationships/image" Target="../media/image1.png"/><Relationship Id="rId9" Type="http://schemas.openxmlformats.org/officeDocument/2006/relationships/image" Target="../media/image10.png"/><Relationship Id="rId14" Type="http://schemas.openxmlformats.org/officeDocument/2006/relationships/image" Target="../media/image15.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750" y="5681853"/>
            <a:ext cx="2852114" cy="1109472"/>
          </a:xfrm>
          <a:prstGeom prst="rect">
            <a:avLst/>
          </a:prstGeom>
        </p:spPr>
      </p:pic>
      <p:sp>
        <p:nvSpPr>
          <p:cNvPr id="2" name="Title 1"/>
          <p:cNvSpPr>
            <a:spLocks noGrp="1"/>
          </p:cNvSpPr>
          <p:nvPr>
            <p:ph type="ctrTitle" hasCustomPrompt="1"/>
          </p:nvPr>
        </p:nvSpPr>
        <p:spPr>
          <a:xfrm>
            <a:off x="914400" y="457201"/>
            <a:ext cx="10363200" cy="1470025"/>
          </a:xfrm>
        </p:spPr>
        <p:txBody>
          <a:bodyPr anchor="b"/>
          <a:lstStyle>
            <a:lvl1pPr algn="l">
              <a:defRPr baseline="0">
                <a:solidFill>
                  <a:srgbClr val="003A5D"/>
                </a:solidFill>
                <a:latin typeface="Franklin Gothic Medium" panose="020B0603020102020204" pitchFamily="34" charset="0"/>
              </a:defRPr>
            </a:lvl1pPr>
          </a:lstStyle>
          <a:p>
            <a:r>
              <a:rPr lang="en-US" dirty="0"/>
              <a:t>CLICK TO EDIT MASTER STYLE TITLE</a:t>
            </a:r>
          </a:p>
        </p:txBody>
      </p:sp>
      <p:sp>
        <p:nvSpPr>
          <p:cNvPr id="3" name="Subtitle 2"/>
          <p:cNvSpPr>
            <a:spLocks noGrp="1"/>
          </p:cNvSpPr>
          <p:nvPr>
            <p:ph type="subTitle" idx="1" hasCustomPrompt="1"/>
          </p:nvPr>
        </p:nvSpPr>
        <p:spPr>
          <a:xfrm>
            <a:off x="914400" y="2590800"/>
            <a:ext cx="10363200" cy="1371600"/>
          </a:xfrm>
        </p:spPr>
        <p:txBody>
          <a:bodyPr>
            <a:normAutofit/>
          </a:bodyPr>
          <a:lstStyle>
            <a:lvl1pPr marL="0" indent="0" algn="l">
              <a:spcBef>
                <a:spcPts val="300"/>
              </a:spcBef>
              <a:buNone/>
              <a:defRPr sz="2800" b="1" baseline="0">
                <a:solidFill>
                  <a:schemeClr val="tx1"/>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Title(s), Affiliation(s)</a:t>
            </a:r>
          </a:p>
        </p:txBody>
      </p:sp>
      <p:sp>
        <p:nvSpPr>
          <p:cNvPr id="4" name="Date Placeholder 3"/>
          <p:cNvSpPr>
            <a:spLocks noGrp="1"/>
          </p:cNvSpPr>
          <p:nvPr>
            <p:ph type="dt" sz="half" idx="10"/>
          </p:nvPr>
        </p:nvSpPr>
        <p:spPr/>
        <p:txBody>
          <a:bodyPr/>
          <a:lstStyle/>
          <a:p>
            <a:fld id="{E1F68164-8ADD-4DF7-B352-A1291E637DC8}" type="datetimeFigureOut">
              <a:rPr lang="en-US" smtClean="0"/>
              <a:t>7/21/2019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E788E-E38E-4124-BA2B-69C1A1EC2603}" type="slidenum">
              <a:rPr lang="en-US" smtClean="0"/>
              <a:t>‹#›</a:t>
            </a:fld>
            <a:endParaRPr lang="en-US"/>
          </a:p>
        </p:txBody>
      </p:sp>
      <p:cxnSp>
        <p:nvCxnSpPr>
          <p:cNvPr id="8" name="Straight Connector 7"/>
          <p:cNvCxnSpPr/>
          <p:nvPr userDrawn="1"/>
        </p:nvCxnSpPr>
        <p:spPr>
          <a:xfrm>
            <a:off x="914400" y="1905000"/>
            <a:ext cx="10363200" cy="0"/>
          </a:xfrm>
          <a:prstGeom prst="line">
            <a:avLst/>
          </a:prstGeom>
          <a:ln w="28575">
            <a:solidFill>
              <a:srgbClr val="6CC04A"/>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914400" y="4267200"/>
            <a:ext cx="10363200" cy="990600"/>
          </a:xfrm>
        </p:spPr>
        <p:txBody>
          <a:bodyPr>
            <a:noAutofit/>
          </a:bodyPr>
          <a:lstStyle>
            <a:lvl1pPr marL="0" indent="0">
              <a:spcBef>
                <a:spcPts val="300"/>
              </a:spcBef>
              <a:buNone/>
              <a:defRPr sz="2000" b="1">
                <a:latin typeface="Franklin Gothic Medium" panose="020B0603020102020204" pitchFamily="34" charset="0"/>
              </a:defRPr>
            </a:lvl1pPr>
          </a:lstStyle>
          <a:p>
            <a:pPr lvl="0"/>
            <a:r>
              <a:rPr lang="en-US" dirty="0"/>
              <a:t>What (meeting, conference, webinar) , Where, When</a:t>
            </a:r>
          </a:p>
        </p:txBody>
      </p:sp>
      <p:pic>
        <p:nvPicPr>
          <p:cNvPr id="27" name="Picture 26"/>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5303520" y="5715000"/>
            <a:ext cx="1554480" cy="914400"/>
          </a:xfrm>
          <a:prstGeom prst="rect">
            <a:avLst/>
          </a:prstGeom>
        </p:spPr>
      </p:pic>
      <p:pic>
        <p:nvPicPr>
          <p:cNvPr id="28" name="Picture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20200" y="5816920"/>
            <a:ext cx="2007524" cy="814647"/>
          </a:xfrm>
          <a:prstGeom prst="rect">
            <a:avLst/>
          </a:prstGeom>
        </p:spPr>
      </p:pic>
    </p:spTree>
    <p:extLst>
      <p:ext uri="{BB962C8B-B14F-4D97-AF65-F5344CB8AC3E}">
        <p14:creationId xmlns:p14="http://schemas.microsoft.com/office/powerpoint/2010/main" val="4142776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p:spPr>
        <p:txBody>
          <a:bodyPr anchor="b"/>
          <a:lstStyle>
            <a:lvl1pPr algn="l">
              <a:defRPr sz="2000" b="1"/>
            </a:lvl1pPr>
          </a:lstStyle>
          <a:p>
            <a:r>
              <a:rPr lang="en-US" dirty="0"/>
              <a:t>Click to Edit Master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F68164-8ADD-4DF7-B352-A1291E637DC8}" type="datetimeFigureOut">
              <a:rPr lang="en-US" smtClean="0"/>
              <a:t>7/21/2019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E788E-E38E-4124-BA2B-69C1A1EC2603}" type="slidenum">
              <a:rPr lang="en-US" smtClean="0"/>
              <a:t>‹#›</a:t>
            </a:fld>
            <a:endParaRPr lang="en-US"/>
          </a:p>
        </p:txBody>
      </p:sp>
    </p:spTree>
    <p:extLst>
      <p:ext uri="{BB962C8B-B14F-4D97-AF65-F5344CB8AC3E}">
        <p14:creationId xmlns:p14="http://schemas.microsoft.com/office/powerpoint/2010/main" val="1201545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F68164-8ADD-4DF7-B352-A1291E637DC8}" type="datetimeFigureOut">
              <a:rPr lang="en-US" smtClean="0"/>
              <a:t>7/21/2019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E788E-E38E-4124-BA2B-69C1A1EC2603}" type="slidenum">
              <a:rPr lang="en-US" smtClean="0"/>
              <a:t>‹#›</a:t>
            </a:fld>
            <a:endParaRPr lang="en-US"/>
          </a:p>
        </p:txBody>
      </p:sp>
    </p:spTree>
    <p:extLst>
      <p:ext uri="{BB962C8B-B14F-4D97-AF65-F5344CB8AC3E}">
        <p14:creationId xmlns:p14="http://schemas.microsoft.com/office/powerpoint/2010/main" val="3799975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F68164-8ADD-4DF7-B352-A1291E637DC8}" type="datetimeFigureOut">
              <a:rPr lang="en-US" smtClean="0"/>
              <a:t>7/21/2019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E788E-E38E-4124-BA2B-69C1A1EC2603}" type="slidenum">
              <a:rPr lang="en-US" smtClean="0"/>
              <a:t>‹#›</a:t>
            </a:fld>
            <a:endParaRPr lang="en-US"/>
          </a:p>
        </p:txBody>
      </p:sp>
    </p:spTree>
    <p:extLst>
      <p:ext uri="{BB962C8B-B14F-4D97-AF65-F5344CB8AC3E}">
        <p14:creationId xmlns:p14="http://schemas.microsoft.com/office/powerpoint/2010/main" val="1828753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F68164-8ADD-4DF7-B352-A1291E637DC8}" type="datetimeFigureOut">
              <a:rPr lang="en-US" smtClean="0"/>
              <a:t>7/21/2019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E788E-E38E-4124-BA2B-69C1A1EC2603}" type="slidenum">
              <a:rPr lang="en-US" smtClean="0"/>
              <a:t>‹#›</a:t>
            </a:fld>
            <a:endParaRPr lang="en-US"/>
          </a:p>
        </p:txBody>
      </p:sp>
    </p:spTree>
    <p:extLst>
      <p:ext uri="{BB962C8B-B14F-4D97-AF65-F5344CB8AC3E}">
        <p14:creationId xmlns:p14="http://schemas.microsoft.com/office/powerpoint/2010/main" val="1172488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5469827"/>
            <a:ext cx="2852114" cy="1109472"/>
          </a:xfrm>
          <a:prstGeom prst="rect">
            <a:avLst/>
          </a:prstGeom>
        </p:spPr>
      </p:pic>
      <p:sp>
        <p:nvSpPr>
          <p:cNvPr id="2" name="Title 1"/>
          <p:cNvSpPr>
            <a:spLocks noGrp="1"/>
          </p:cNvSpPr>
          <p:nvPr>
            <p:ph type="ctrTitle" hasCustomPrompt="1"/>
          </p:nvPr>
        </p:nvSpPr>
        <p:spPr>
          <a:xfrm>
            <a:off x="914400" y="457201"/>
            <a:ext cx="10363200" cy="1470025"/>
          </a:xfrm>
        </p:spPr>
        <p:txBody>
          <a:bodyPr anchor="b"/>
          <a:lstStyle>
            <a:lvl1pPr algn="l">
              <a:defRPr baseline="0">
                <a:solidFill>
                  <a:srgbClr val="003A5D"/>
                </a:solidFill>
                <a:latin typeface="Franklin Gothic Medium" panose="020B0603020102020204" pitchFamily="34" charset="0"/>
              </a:defRPr>
            </a:lvl1pPr>
          </a:lstStyle>
          <a:p>
            <a:r>
              <a:rPr lang="en-US" dirty="0"/>
              <a:t>CLICK TO EDIT MASTER STYLE TITLE</a:t>
            </a:r>
          </a:p>
        </p:txBody>
      </p:sp>
      <p:sp>
        <p:nvSpPr>
          <p:cNvPr id="3" name="Subtitle 2"/>
          <p:cNvSpPr>
            <a:spLocks noGrp="1"/>
          </p:cNvSpPr>
          <p:nvPr>
            <p:ph type="subTitle" idx="1" hasCustomPrompt="1"/>
          </p:nvPr>
        </p:nvSpPr>
        <p:spPr>
          <a:xfrm>
            <a:off x="914400" y="2590800"/>
            <a:ext cx="10363200" cy="1371600"/>
          </a:xfrm>
        </p:spPr>
        <p:txBody>
          <a:bodyPr>
            <a:normAutofit/>
          </a:bodyPr>
          <a:lstStyle>
            <a:lvl1pPr marL="0" indent="0" algn="l">
              <a:spcBef>
                <a:spcPts val="300"/>
              </a:spcBef>
              <a:buNone/>
              <a:defRPr sz="2800" b="1" baseline="0">
                <a:solidFill>
                  <a:schemeClr val="tx1"/>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Title(s), Affiliation(s)</a:t>
            </a:r>
          </a:p>
        </p:txBody>
      </p:sp>
      <p:sp>
        <p:nvSpPr>
          <p:cNvPr id="4" name="Date Placeholder 3"/>
          <p:cNvSpPr>
            <a:spLocks noGrp="1"/>
          </p:cNvSpPr>
          <p:nvPr>
            <p:ph type="dt" sz="half" idx="10"/>
          </p:nvPr>
        </p:nvSpPr>
        <p:spPr/>
        <p:txBody>
          <a:bodyPr/>
          <a:lstStyle/>
          <a:p>
            <a:fld id="{26057D00-5B74-4EC3-A57F-29E145CE7713}" type="datetime1">
              <a:rPr lang="en-US" smtClean="0">
                <a:solidFill>
                  <a:prstClr val="black">
                    <a:tint val="75000"/>
                  </a:prstClr>
                </a:solidFill>
              </a:rPr>
              <a:t>7/21/2019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2E788E-E38E-4124-BA2B-69C1A1EC2603}"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p:nvCxnSpPr>
        <p:spPr>
          <a:xfrm>
            <a:off x="914400" y="1905000"/>
            <a:ext cx="10363200" cy="0"/>
          </a:xfrm>
          <a:prstGeom prst="line">
            <a:avLst/>
          </a:prstGeom>
          <a:ln w="28575">
            <a:solidFill>
              <a:srgbClr val="6CC04A"/>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914400" y="4267200"/>
            <a:ext cx="10363200" cy="990600"/>
          </a:xfrm>
        </p:spPr>
        <p:txBody>
          <a:bodyPr>
            <a:noAutofit/>
          </a:bodyPr>
          <a:lstStyle>
            <a:lvl1pPr marL="0" indent="0">
              <a:spcBef>
                <a:spcPts val="300"/>
              </a:spcBef>
              <a:buNone/>
              <a:defRPr sz="2000" b="1">
                <a:latin typeface="Franklin Gothic Medium" panose="020B0603020102020204" pitchFamily="34" charset="0"/>
              </a:defRPr>
            </a:lvl1pPr>
          </a:lstStyle>
          <a:p>
            <a:pPr lvl="0"/>
            <a:r>
              <a:rPr lang="en-US" dirty="0"/>
              <a:t>What (meeting, conference, webinar) , Where, When</a:t>
            </a:r>
          </a:p>
        </p:txBody>
      </p:sp>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570345" y="5567363"/>
            <a:ext cx="1554480" cy="914400"/>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0200" y="5617240"/>
            <a:ext cx="2007524" cy="814647"/>
          </a:xfrm>
          <a:prstGeom prst="rect">
            <a:avLst/>
          </a:prstGeom>
        </p:spPr>
      </p:pic>
      <p:cxnSp>
        <p:nvCxnSpPr>
          <p:cNvPr id="13" name="Straight Connector 12">
            <a:extLst>
              <a:ext uri="{FF2B5EF4-FFF2-40B4-BE49-F238E27FC236}">
                <a16:creationId xmlns:a16="http://schemas.microsoft.com/office/drawing/2014/main" id="{2EEF8F6B-1E9E-4061-9B3E-13068703287C}"/>
              </a:ext>
            </a:extLst>
          </p:cNvPr>
          <p:cNvCxnSpPr/>
          <p:nvPr userDrawn="1"/>
        </p:nvCxnSpPr>
        <p:spPr>
          <a:xfrm>
            <a:off x="914400" y="1905000"/>
            <a:ext cx="10363200" cy="0"/>
          </a:xfrm>
          <a:prstGeom prst="line">
            <a:avLst/>
          </a:prstGeom>
          <a:ln w="28575">
            <a:solidFill>
              <a:srgbClr val="6CC04A"/>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340F38E8-70B5-4E3D-823D-242931A5C3B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4906" r="22642"/>
          <a:stretch/>
        </p:blipFill>
        <p:spPr>
          <a:xfrm>
            <a:off x="709508" y="5337821"/>
            <a:ext cx="1600201" cy="1373485"/>
          </a:xfrm>
          <a:prstGeom prst="rect">
            <a:avLst/>
          </a:prstGeom>
        </p:spPr>
      </p:pic>
    </p:spTree>
    <p:extLst>
      <p:ext uri="{BB962C8B-B14F-4D97-AF65-F5344CB8AC3E}">
        <p14:creationId xmlns:p14="http://schemas.microsoft.com/office/powerpoint/2010/main" val="938207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a:spcBef>
                <a:spcPts val="1800"/>
              </a:spcBef>
              <a:buClr>
                <a:schemeClr val="accent2"/>
              </a:buClr>
              <a:defRPr/>
            </a:lvl1pPr>
            <a:lvl2pPr>
              <a:spcBef>
                <a:spcPts val="1200"/>
              </a:spcBef>
              <a:buClr>
                <a:schemeClr val="accent2"/>
              </a:buClr>
              <a:defRPr/>
            </a:lvl2pPr>
            <a:lvl3pPr>
              <a:buClr>
                <a:schemeClr val="accent2"/>
              </a:buClr>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2777A3-295F-435B-A62C-D0FB3900A093}" type="datetime1">
              <a:rPr lang="en-US" smtClean="0">
                <a:solidFill>
                  <a:prstClr val="black">
                    <a:tint val="75000"/>
                  </a:prstClr>
                </a:solidFill>
              </a:rPr>
              <a:t>7/21/2019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9261475" y="6400799"/>
            <a:ext cx="2844800" cy="365125"/>
          </a:xfrm>
        </p:spPr>
        <p:txBody>
          <a:bodyPr/>
          <a:lstStyle/>
          <a:p>
            <a:fld id="{0B2E788E-E38E-4124-BA2B-69C1A1EC26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099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490371-CA5A-4A74-8DAD-2030FF07C57C}" type="datetime1">
              <a:rPr lang="en-US" smtClean="0">
                <a:solidFill>
                  <a:prstClr val="black">
                    <a:tint val="75000"/>
                  </a:prstClr>
                </a:solidFill>
              </a:rPr>
              <a:t>7/21/2019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2E788E-E38E-4124-BA2B-69C1A1EC26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080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FD8346-EAD6-4AB0-AB64-FBCE0EB5EC59}" type="datetime1">
              <a:rPr lang="en-US" smtClean="0">
                <a:solidFill>
                  <a:prstClr val="black">
                    <a:tint val="75000"/>
                  </a:prstClr>
                </a:solidFill>
              </a:rPr>
              <a:t>7/21/2019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2E788E-E38E-4124-BA2B-69C1A1EC26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0470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1D6786-A1E4-4ECD-976B-EA05E29169ED}" type="datetime1">
              <a:rPr lang="en-US" smtClean="0">
                <a:solidFill>
                  <a:prstClr val="black">
                    <a:tint val="75000"/>
                  </a:prstClr>
                </a:solidFill>
              </a:rPr>
              <a:t>7/21/2019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2E788E-E38E-4124-BA2B-69C1A1EC26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164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Date Placeholder 2"/>
          <p:cNvSpPr>
            <a:spLocks noGrp="1"/>
          </p:cNvSpPr>
          <p:nvPr>
            <p:ph type="dt" sz="half" idx="10"/>
          </p:nvPr>
        </p:nvSpPr>
        <p:spPr/>
        <p:txBody>
          <a:bodyPr/>
          <a:lstStyle/>
          <a:p>
            <a:fld id="{E6A00927-31A4-46E0-8881-7C4F7637E10B}" type="datetime1">
              <a:rPr lang="en-US" smtClean="0">
                <a:solidFill>
                  <a:prstClr val="black">
                    <a:tint val="75000"/>
                  </a:prstClr>
                </a:solidFill>
              </a:rPr>
              <a:t>7/21/2019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2E788E-E38E-4124-BA2B-69C1A1EC26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321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1F68164-8ADD-4DF7-B352-A1291E637DC8}" type="datetimeFigureOut">
              <a:rPr lang="en-US" smtClean="0"/>
              <a:t>7/21/2019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E788E-E38E-4124-BA2B-69C1A1EC2603}" type="slidenum">
              <a:rPr lang="en-US" smtClean="0"/>
              <a:t>‹#›</a:t>
            </a:fld>
            <a:endParaRPr lang="en-US"/>
          </a:p>
        </p:txBody>
      </p:sp>
    </p:spTree>
    <p:extLst>
      <p:ext uri="{BB962C8B-B14F-4D97-AF65-F5344CB8AC3E}">
        <p14:creationId xmlns:p14="http://schemas.microsoft.com/office/powerpoint/2010/main" val="190361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F7FEDD-0CC3-4A0E-8BAB-D095B26A8A82}" type="datetime1">
              <a:rPr lang="en-US" smtClean="0">
                <a:solidFill>
                  <a:prstClr val="black">
                    <a:tint val="75000"/>
                  </a:prstClr>
                </a:solidFill>
              </a:rPr>
              <a:t>7/21/2019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2E788E-E38E-4124-BA2B-69C1A1EC26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451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_2">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719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hank You">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7A3314D-C316-4DA4-9C8F-87E456029AB5}"/>
              </a:ext>
            </a:extLst>
          </p:cNvPr>
          <p:cNvGrpSpPr/>
          <p:nvPr/>
        </p:nvGrpSpPr>
        <p:grpSpPr>
          <a:xfrm>
            <a:off x="-757243" y="-3331568"/>
            <a:ext cx="11140700" cy="10840700"/>
            <a:chOff x="-916738" y="-3331568"/>
            <a:chExt cx="11140700" cy="10840700"/>
          </a:xfrm>
        </p:grpSpPr>
        <p:pic>
          <p:nvPicPr>
            <p:cNvPr id="4" name="Graphic 3">
              <a:extLst>
                <a:ext uri="{FF2B5EF4-FFF2-40B4-BE49-F238E27FC236}">
                  <a16:creationId xmlns:a16="http://schemas.microsoft.com/office/drawing/2014/main" id="{A45BEA14-4492-43C9-A4FF-A3A647C2345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0548" y="-383030"/>
              <a:ext cx="9183414" cy="7513702"/>
            </a:xfrm>
            <a:prstGeom prst="rect">
              <a:avLst/>
            </a:prstGeom>
          </p:spPr>
        </p:pic>
        <p:sp>
          <p:nvSpPr>
            <p:cNvPr id="6" name="Rectangle 5">
              <a:extLst>
                <a:ext uri="{FF2B5EF4-FFF2-40B4-BE49-F238E27FC236}">
                  <a16:creationId xmlns:a16="http://schemas.microsoft.com/office/drawing/2014/main" id="{841273BE-5040-4519-A9C8-40343D2025C1}"/>
                </a:ext>
              </a:extLst>
            </p:cNvPr>
            <p:cNvSpPr/>
            <p:nvPr userDrawn="1"/>
          </p:nvSpPr>
          <p:spPr>
            <a:xfrm rot="2342389">
              <a:off x="-916738" y="-3331568"/>
              <a:ext cx="6709750" cy="10840700"/>
            </a:xfrm>
            <a:custGeom>
              <a:avLst/>
              <a:gdLst>
                <a:gd name="connsiteX0" fmla="*/ 0 w 6643141"/>
                <a:gd name="connsiteY0" fmla="*/ 0 h 11302745"/>
                <a:gd name="connsiteX1" fmla="*/ 6643141 w 6643141"/>
                <a:gd name="connsiteY1" fmla="*/ 0 h 11302745"/>
                <a:gd name="connsiteX2" fmla="*/ 6643141 w 6643141"/>
                <a:gd name="connsiteY2" fmla="*/ 11302745 h 11302745"/>
                <a:gd name="connsiteX3" fmla="*/ 0 w 6643141"/>
                <a:gd name="connsiteY3" fmla="*/ 11302745 h 11302745"/>
                <a:gd name="connsiteX4" fmla="*/ 0 w 6643141"/>
                <a:gd name="connsiteY4" fmla="*/ 0 h 11302745"/>
                <a:gd name="connsiteX0" fmla="*/ 2680673 w 6643141"/>
                <a:gd name="connsiteY0" fmla="*/ 3382065 h 11302745"/>
                <a:gd name="connsiteX1" fmla="*/ 6643141 w 6643141"/>
                <a:gd name="connsiteY1" fmla="*/ 0 h 11302745"/>
                <a:gd name="connsiteX2" fmla="*/ 6643141 w 6643141"/>
                <a:gd name="connsiteY2" fmla="*/ 11302745 h 11302745"/>
                <a:gd name="connsiteX3" fmla="*/ 0 w 6643141"/>
                <a:gd name="connsiteY3" fmla="*/ 11302745 h 11302745"/>
                <a:gd name="connsiteX4" fmla="*/ 2680673 w 6643141"/>
                <a:gd name="connsiteY4" fmla="*/ 3382065 h 11302745"/>
                <a:gd name="connsiteX0" fmla="*/ 2680673 w 6805491"/>
                <a:gd name="connsiteY0" fmla="*/ 3079988 h 11000668"/>
                <a:gd name="connsiteX1" fmla="*/ 6805491 w 6805491"/>
                <a:gd name="connsiteY1" fmla="*/ 0 h 11000668"/>
                <a:gd name="connsiteX2" fmla="*/ 6643141 w 6805491"/>
                <a:gd name="connsiteY2" fmla="*/ 11000668 h 11000668"/>
                <a:gd name="connsiteX3" fmla="*/ 0 w 6805491"/>
                <a:gd name="connsiteY3" fmla="*/ 11000668 h 11000668"/>
                <a:gd name="connsiteX4" fmla="*/ 2680673 w 6805491"/>
                <a:gd name="connsiteY4" fmla="*/ 3079988 h 11000668"/>
                <a:gd name="connsiteX0" fmla="*/ 168145 w 6805491"/>
                <a:gd name="connsiteY0" fmla="*/ 5406642 h 11000668"/>
                <a:gd name="connsiteX1" fmla="*/ 6805491 w 6805491"/>
                <a:gd name="connsiteY1" fmla="*/ 0 h 11000668"/>
                <a:gd name="connsiteX2" fmla="*/ 6643141 w 6805491"/>
                <a:gd name="connsiteY2" fmla="*/ 11000668 h 11000668"/>
                <a:gd name="connsiteX3" fmla="*/ 0 w 6805491"/>
                <a:gd name="connsiteY3" fmla="*/ 11000668 h 11000668"/>
                <a:gd name="connsiteX4" fmla="*/ 168145 w 6805491"/>
                <a:gd name="connsiteY4" fmla="*/ 5406642 h 11000668"/>
                <a:gd name="connsiteX0" fmla="*/ 0 w 6637346"/>
                <a:gd name="connsiteY0" fmla="*/ 5406642 h 11000668"/>
                <a:gd name="connsiteX1" fmla="*/ 6637346 w 6637346"/>
                <a:gd name="connsiteY1" fmla="*/ 0 h 11000668"/>
                <a:gd name="connsiteX2" fmla="*/ 6474996 w 6637346"/>
                <a:gd name="connsiteY2" fmla="*/ 11000668 h 11000668"/>
                <a:gd name="connsiteX3" fmla="*/ 4325134 w 6637346"/>
                <a:gd name="connsiteY3" fmla="*/ 10785466 h 11000668"/>
                <a:gd name="connsiteX4" fmla="*/ 0 w 6637346"/>
                <a:gd name="connsiteY4" fmla="*/ 5406642 h 11000668"/>
                <a:gd name="connsiteX0" fmla="*/ 0 w 6637346"/>
                <a:gd name="connsiteY0" fmla="*/ 5406642 h 11000668"/>
                <a:gd name="connsiteX1" fmla="*/ 6637346 w 6637346"/>
                <a:gd name="connsiteY1" fmla="*/ 0 h 11000668"/>
                <a:gd name="connsiteX2" fmla="*/ 6474996 w 6637346"/>
                <a:gd name="connsiteY2" fmla="*/ 11000668 h 11000668"/>
                <a:gd name="connsiteX3" fmla="*/ 4315029 w 6637346"/>
                <a:gd name="connsiteY3" fmla="*/ 10773007 h 11000668"/>
                <a:gd name="connsiteX4" fmla="*/ 0 w 6637346"/>
                <a:gd name="connsiteY4" fmla="*/ 5406642 h 11000668"/>
                <a:gd name="connsiteX0" fmla="*/ 0 w 6664621"/>
                <a:gd name="connsiteY0" fmla="*/ 5449415 h 11000668"/>
                <a:gd name="connsiteX1" fmla="*/ 6664621 w 6664621"/>
                <a:gd name="connsiteY1" fmla="*/ 0 h 11000668"/>
                <a:gd name="connsiteX2" fmla="*/ 6502271 w 6664621"/>
                <a:gd name="connsiteY2" fmla="*/ 11000668 h 11000668"/>
                <a:gd name="connsiteX3" fmla="*/ 4342304 w 6664621"/>
                <a:gd name="connsiteY3" fmla="*/ 10773007 h 11000668"/>
                <a:gd name="connsiteX4" fmla="*/ 0 w 6664621"/>
                <a:gd name="connsiteY4" fmla="*/ 5449415 h 11000668"/>
                <a:gd name="connsiteX0" fmla="*/ 0 w 6664621"/>
                <a:gd name="connsiteY0" fmla="*/ 5449415 h 10773007"/>
                <a:gd name="connsiteX1" fmla="*/ 6664621 w 6664621"/>
                <a:gd name="connsiteY1" fmla="*/ 0 h 10773007"/>
                <a:gd name="connsiteX2" fmla="*/ 6289966 w 6664621"/>
                <a:gd name="connsiteY2" fmla="*/ 9210707 h 10773007"/>
                <a:gd name="connsiteX3" fmla="*/ 4342304 w 6664621"/>
                <a:gd name="connsiteY3" fmla="*/ 10773007 h 10773007"/>
                <a:gd name="connsiteX4" fmla="*/ 0 w 6664621"/>
                <a:gd name="connsiteY4" fmla="*/ 5449415 h 10773007"/>
                <a:gd name="connsiteX0" fmla="*/ 0 w 6664621"/>
                <a:gd name="connsiteY0" fmla="*/ 5449415 h 10820491"/>
                <a:gd name="connsiteX1" fmla="*/ 6664621 w 6664621"/>
                <a:gd name="connsiteY1" fmla="*/ 0 h 10820491"/>
                <a:gd name="connsiteX2" fmla="*/ 6289966 w 6664621"/>
                <a:gd name="connsiteY2" fmla="*/ 9210707 h 10820491"/>
                <a:gd name="connsiteX3" fmla="*/ 4360157 w 6664621"/>
                <a:gd name="connsiteY3" fmla="*/ 10820491 h 10820491"/>
                <a:gd name="connsiteX4" fmla="*/ 0 w 6664621"/>
                <a:gd name="connsiteY4" fmla="*/ 5449415 h 10820491"/>
                <a:gd name="connsiteX0" fmla="*/ 0 w 6689541"/>
                <a:gd name="connsiteY0" fmla="*/ 5469624 h 10820491"/>
                <a:gd name="connsiteX1" fmla="*/ 6689541 w 6689541"/>
                <a:gd name="connsiteY1" fmla="*/ 0 h 10820491"/>
                <a:gd name="connsiteX2" fmla="*/ 6314886 w 6689541"/>
                <a:gd name="connsiteY2" fmla="*/ 9210707 h 10820491"/>
                <a:gd name="connsiteX3" fmla="*/ 4385077 w 6689541"/>
                <a:gd name="connsiteY3" fmla="*/ 10820491 h 10820491"/>
                <a:gd name="connsiteX4" fmla="*/ 0 w 6689541"/>
                <a:gd name="connsiteY4" fmla="*/ 5469624 h 10820491"/>
                <a:gd name="connsiteX0" fmla="*/ 0 w 6709750"/>
                <a:gd name="connsiteY0" fmla="*/ 5444705 h 10820491"/>
                <a:gd name="connsiteX1" fmla="*/ 6709750 w 6709750"/>
                <a:gd name="connsiteY1" fmla="*/ 0 h 10820491"/>
                <a:gd name="connsiteX2" fmla="*/ 6335095 w 6709750"/>
                <a:gd name="connsiteY2" fmla="*/ 9210707 h 10820491"/>
                <a:gd name="connsiteX3" fmla="*/ 4405286 w 6709750"/>
                <a:gd name="connsiteY3" fmla="*/ 10820491 h 10820491"/>
                <a:gd name="connsiteX4" fmla="*/ 0 w 6709750"/>
                <a:gd name="connsiteY4" fmla="*/ 5444705 h 10820491"/>
                <a:gd name="connsiteX0" fmla="*/ 0 w 6709750"/>
                <a:gd name="connsiteY0" fmla="*/ 5444705 h 10840700"/>
                <a:gd name="connsiteX1" fmla="*/ 6709750 w 6709750"/>
                <a:gd name="connsiteY1" fmla="*/ 0 h 10840700"/>
                <a:gd name="connsiteX2" fmla="*/ 6335095 w 6709750"/>
                <a:gd name="connsiteY2" fmla="*/ 9210707 h 10840700"/>
                <a:gd name="connsiteX3" fmla="*/ 4380366 w 6709750"/>
                <a:gd name="connsiteY3" fmla="*/ 10840700 h 10840700"/>
                <a:gd name="connsiteX4" fmla="*/ 0 w 6709750"/>
                <a:gd name="connsiteY4" fmla="*/ 5444705 h 1084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9750" h="10840700">
                  <a:moveTo>
                    <a:pt x="0" y="5444705"/>
                  </a:moveTo>
                  <a:lnTo>
                    <a:pt x="6709750" y="0"/>
                  </a:lnTo>
                  <a:lnTo>
                    <a:pt x="6335095" y="9210707"/>
                  </a:lnTo>
                  <a:lnTo>
                    <a:pt x="4380366" y="10840700"/>
                  </a:lnTo>
                  <a:lnTo>
                    <a:pt x="0" y="54447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3049" y="5782702"/>
            <a:ext cx="2357119" cy="916919"/>
          </a:xfrm>
          <a:prstGeom prst="rect">
            <a:avLst/>
          </a:prstGeom>
        </p:spPr>
      </p:pic>
      <p:sp>
        <p:nvSpPr>
          <p:cNvPr id="10" name="Date Placeholder 1"/>
          <p:cNvSpPr>
            <a:spLocks noGrp="1"/>
          </p:cNvSpPr>
          <p:nvPr>
            <p:ph type="dt" sz="half" idx="10"/>
          </p:nvPr>
        </p:nvSpPr>
        <p:spPr>
          <a:xfrm>
            <a:off x="609600" y="6356351"/>
            <a:ext cx="2844800" cy="365125"/>
          </a:xfrm>
        </p:spPr>
        <p:txBody>
          <a:bodyPr/>
          <a:lstStyle/>
          <a:p>
            <a:pPr defTabSz="691286"/>
            <a:fld id="{9FAD80C6-D1CC-44B4-AB09-5ECBE3FAA6BB}" type="datetime1">
              <a:rPr lang="en-US" smtClean="0">
                <a:solidFill>
                  <a:prstClr val="black">
                    <a:tint val="75000"/>
                  </a:prstClr>
                </a:solidFill>
              </a:rPr>
              <a:t>7/21/2019</a:t>
            </a:fld>
            <a:endParaRPr lang="en-US">
              <a:solidFill>
                <a:prstClr val="black">
                  <a:tint val="75000"/>
                </a:prstClr>
              </a:solidFill>
            </a:endParaRPr>
          </a:p>
        </p:txBody>
      </p:sp>
      <p:sp>
        <p:nvSpPr>
          <p:cNvPr id="12" name="Footer Placeholder 2"/>
          <p:cNvSpPr>
            <a:spLocks noGrp="1"/>
          </p:cNvSpPr>
          <p:nvPr>
            <p:ph type="ftr" sz="quarter" idx="11"/>
          </p:nvPr>
        </p:nvSpPr>
        <p:spPr>
          <a:xfrm>
            <a:off x="4165600" y="6356351"/>
            <a:ext cx="3860800" cy="365125"/>
          </a:xfrm>
        </p:spPr>
        <p:txBody>
          <a:bodyPr/>
          <a:lstStyle/>
          <a:p>
            <a:pPr defTabSz="691286"/>
            <a:endParaRPr lang="en-US">
              <a:solidFill>
                <a:prstClr val="black">
                  <a:tint val="75000"/>
                </a:prstClr>
              </a:solidFill>
            </a:endParaRPr>
          </a:p>
        </p:txBody>
      </p:sp>
      <p:sp>
        <p:nvSpPr>
          <p:cNvPr id="15" name="Slide Number Placeholder 3"/>
          <p:cNvSpPr>
            <a:spLocks noGrp="1"/>
          </p:cNvSpPr>
          <p:nvPr>
            <p:ph type="sldNum" sz="quarter" idx="12"/>
          </p:nvPr>
        </p:nvSpPr>
        <p:spPr>
          <a:xfrm>
            <a:off x="8737600" y="6356351"/>
            <a:ext cx="2844800" cy="365125"/>
          </a:xfrm>
        </p:spPr>
        <p:txBody>
          <a:bodyPr/>
          <a:lstStyle/>
          <a:p>
            <a:pPr defTabSz="691286"/>
            <a:fld id="{0B2E788E-E38E-4124-BA2B-69C1A1EC2603}" type="slidenum">
              <a:rPr lang="en-US" smtClean="0">
                <a:solidFill>
                  <a:prstClr val="black">
                    <a:tint val="75000"/>
                  </a:prstClr>
                </a:solidFill>
              </a:rPr>
              <a:pPr defTabSz="691286"/>
              <a:t>‹#›</a:t>
            </a:fld>
            <a:endParaRPr lang="en-US">
              <a:solidFill>
                <a:prstClr val="black">
                  <a:tint val="75000"/>
                </a:prstClr>
              </a:solidFill>
            </a:endParaRPr>
          </a:p>
        </p:txBody>
      </p:sp>
      <p:sp>
        <p:nvSpPr>
          <p:cNvPr id="16" name="Rectangle 15"/>
          <p:cNvSpPr>
            <a:spLocks noChangeArrowheads="1"/>
          </p:cNvSpPr>
          <p:nvPr/>
        </p:nvSpPr>
        <p:spPr bwMode="auto">
          <a:xfrm>
            <a:off x="7193026" y="2880957"/>
            <a:ext cx="4766744"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Franklin Gothic Book" panose="020B0503020102020204" pitchFamily="34" charset="0"/>
                <a:ea typeface="Calibri" pitchFamily="34" charset="0"/>
                <a:cs typeface="Times New Roman" pitchFamily="18" charset="0"/>
              </a:rPr>
              <a:t>Project SOAR (Cooperative Agreement AID-OAA-A-14-00060) is made possible by the generous support of the American people through the United States President’s Emergency Plan for AIDS Relief (PEFPAR) and United States Agency for International Development (USAID). The contents of this presentation are the sole responsibility of Project SOAR and Population Council and do not necessarily reflect the views of PEPFAR, USAID, or the United States Government.</a:t>
            </a:r>
          </a:p>
          <a:p>
            <a:pPr marL="0" marR="0" lvl="0" indent="0" algn="l" defTabSz="914400" rtl="0" eaLnBrk="1" fontAlgn="base" latinLnBrk="0" hangingPunct="1">
              <a:lnSpc>
                <a:spcPct val="100000"/>
              </a:lnSpc>
              <a:spcBef>
                <a:spcPts val="1200"/>
              </a:spcBef>
              <a:spcAft>
                <a:spcPts val="120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Franklin Gothic Book" panose="020B0503020102020204" pitchFamily="34" charset="0"/>
                <a:ea typeface="Calibri" pitchFamily="34" charset="0"/>
                <a:cs typeface="Times New Roman" pitchFamily="18" charset="0"/>
              </a:rPr>
              <a:t>Through operations research, Project SOAR will determine how best to address challenges and gaps that remain in the delivery of HIV and AIDS care and support, treatment, and prevention services. Project SOAR is producing a large, multifaceted body of high-quality evidence to guide the planning and implementation of HIV and AIDS programs and policies. Led by the Population Council, Project SOAR is implemented in collaboration with </a:t>
            </a:r>
            <a:r>
              <a:rPr kumimoji="0" lang="en-US" altLang="en-US" sz="1100" b="0" i="0" u="none" strike="noStrike" kern="1200" cap="none" spc="0" normalizeH="0" baseline="0" noProof="0" dirty="0" err="1">
                <a:ln>
                  <a:noFill/>
                </a:ln>
                <a:solidFill>
                  <a:prstClr val="black"/>
                </a:solidFill>
                <a:effectLst/>
                <a:uLnTx/>
                <a:uFillTx/>
                <a:latin typeface="Franklin Gothic Book" panose="020B0503020102020204" pitchFamily="34" charset="0"/>
                <a:ea typeface="Calibri" pitchFamily="34" charset="0"/>
                <a:cs typeface="Times New Roman" pitchFamily="18" charset="0"/>
              </a:rPr>
              <a:t>Avenir</a:t>
            </a:r>
            <a:r>
              <a:rPr kumimoji="0" lang="en-US" altLang="en-US" sz="1100" b="0" i="0" u="none" strike="noStrike" kern="1200" cap="none" spc="0" normalizeH="0" baseline="0" noProof="0" dirty="0">
                <a:ln>
                  <a:noFill/>
                </a:ln>
                <a:solidFill>
                  <a:prstClr val="black"/>
                </a:solidFill>
                <a:effectLst/>
                <a:uLnTx/>
                <a:uFillTx/>
                <a:latin typeface="Franklin Gothic Book" panose="020B0503020102020204" pitchFamily="34" charset="0"/>
                <a:ea typeface="Calibri" pitchFamily="34" charset="0"/>
                <a:cs typeface="Times New Roman" pitchFamily="18" charset="0"/>
              </a:rPr>
              <a:t> Health, Elizabeth Glaser Pediatric AIDS Foundation, Johns Hopkins University, Palladium, and The University of North Carolina.</a:t>
            </a:r>
          </a:p>
        </p:txBody>
      </p:sp>
      <p:sp>
        <p:nvSpPr>
          <p:cNvPr id="17" name="TextBox 16"/>
          <p:cNvSpPr txBox="1"/>
          <p:nvPr/>
        </p:nvSpPr>
        <p:spPr>
          <a:xfrm>
            <a:off x="609600" y="457201"/>
            <a:ext cx="1097280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Thank You</a:t>
            </a:r>
          </a:p>
        </p:txBody>
      </p:sp>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l="4664" t="3059" r="11429"/>
          <a:stretch/>
        </p:blipFill>
        <p:spPr>
          <a:xfrm>
            <a:off x="8279017" y="5819895"/>
            <a:ext cx="1077936" cy="732584"/>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54736" y="5887612"/>
            <a:ext cx="1659111" cy="673262"/>
          </a:xfrm>
          <a:prstGeom prst="rect">
            <a:avLst/>
          </a:prstGeom>
        </p:spPr>
      </p:pic>
      <p:sp>
        <p:nvSpPr>
          <p:cNvPr id="13" name="Rectangle 12">
            <a:extLst>
              <a:ext uri="{FF2B5EF4-FFF2-40B4-BE49-F238E27FC236}">
                <a16:creationId xmlns:a16="http://schemas.microsoft.com/office/drawing/2014/main" id="{3A9A0D32-4018-4B64-84BC-77FD65B3F8E6}"/>
              </a:ext>
            </a:extLst>
          </p:cNvPr>
          <p:cNvSpPr/>
          <p:nvPr/>
        </p:nvSpPr>
        <p:spPr>
          <a:xfrm>
            <a:off x="0" y="0"/>
            <a:ext cx="12192000" cy="6868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7" name="Group 56">
            <a:extLst>
              <a:ext uri="{FF2B5EF4-FFF2-40B4-BE49-F238E27FC236}">
                <a16:creationId xmlns:a16="http://schemas.microsoft.com/office/drawing/2014/main" id="{7EB6C8C9-7C12-4D41-B239-8F5D22E6E06B}"/>
              </a:ext>
            </a:extLst>
          </p:cNvPr>
          <p:cNvGrpSpPr/>
          <p:nvPr/>
        </p:nvGrpSpPr>
        <p:grpSpPr>
          <a:xfrm>
            <a:off x="894776" y="1486562"/>
            <a:ext cx="4544778" cy="3693770"/>
            <a:chOff x="894776" y="1486562"/>
            <a:chExt cx="4544778" cy="3693770"/>
          </a:xfrm>
        </p:grpSpPr>
        <p:grpSp>
          <p:nvGrpSpPr>
            <p:cNvPr id="56" name="Group 55">
              <a:extLst>
                <a:ext uri="{FF2B5EF4-FFF2-40B4-BE49-F238E27FC236}">
                  <a16:creationId xmlns:a16="http://schemas.microsoft.com/office/drawing/2014/main" id="{5ACA38A0-A90E-4FDD-80D6-9CC3BD6DAEAC}"/>
                </a:ext>
              </a:extLst>
            </p:cNvPr>
            <p:cNvGrpSpPr/>
            <p:nvPr userDrawn="1"/>
          </p:nvGrpSpPr>
          <p:grpSpPr>
            <a:xfrm>
              <a:off x="1832931" y="1631917"/>
              <a:ext cx="2668469" cy="2484857"/>
              <a:chOff x="1811665" y="1631917"/>
              <a:chExt cx="2668469" cy="2484857"/>
            </a:xfrm>
          </p:grpSpPr>
          <p:grpSp>
            <p:nvGrpSpPr>
              <p:cNvPr id="46" name="Group 45">
                <a:extLst>
                  <a:ext uri="{FF2B5EF4-FFF2-40B4-BE49-F238E27FC236}">
                    <a16:creationId xmlns:a16="http://schemas.microsoft.com/office/drawing/2014/main" id="{B4222F90-BDE5-4C19-ACC6-0EE0BDF4DFC8}"/>
                  </a:ext>
                </a:extLst>
              </p:cNvPr>
              <p:cNvGrpSpPr/>
              <p:nvPr userDrawn="1"/>
            </p:nvGrpSpPr>
            <p:grpSpPr>
              <a:xfrm>
                <a:off x="3199972" y="2923509"/>
                <a:ext cx="1280162" cy="1193265"/>
                <a:chOff x="-2730906" y="-1263085"/>
                <a:chExt cx="1280162" cy="1193265"/>
              </a:xfrm>
            </p:grpSpPr>
            <p:sp>
              <p:nvSpPr>
                <p:cNvPr id="14" name="Rectangle: Rounded Corners 13">
                  <a:extLst>
                    <a:ext uri="{FF2B5EF4-FFF2-40B4-BE49-F238E27FC236}">
                      <a16:creationId xmlns:a16="http://schemas.microsoft.com/office/drawing/2014/main" id="{40294E31-8F9C-40BA-AC1E-FC177E9B5A9E}"/>
                    </a:ext>
                  </a:extLst>
                </p:cNvPr>
                <p:cNvSpPr/>
                <p:nvPr userDrawn="1"/>
              </p:nvSpPr>
              <p:spPr>
                <a:xfrm>
                  <a:off x="-2730904" y="-1258540"/>
                  <a:ext cx="1280160" cy="11887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Graphic 8">
                  <a:extLst>
                    <a:ext uri="{FF2B5EF4-FFF2-40B4-BE49-F238E27FC236}">
                      <a16:creationId xmlns:a16="http://schemas.microsoft.com/office/drawing/2014/main" id="{C3249477-CBEC-44E6-8E85-37A9A1AC36F3}"/>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57551" y="-1263085"/>
                  <a:ext cx="933450" cy="933450"/>
                </a:xfrm>
                <a:prstGeom prst="rect">
                  <a:avLst/>
                </a:prstGeom>
              </p:spPr>
            </p:pic>
            <p:sp>
              <p:nvSpPr>
                <p:cNvPr id="18" name="TextBox 17">
                  <a:extLst>
                    <a:ext uri="{FF2B5EF4-FFF2-40B4-BE49-F238E27FC236}">
                      <a16:creationId xmlns:a16="http://schemas.microsoft.com/office/drawing/2014/main" id="{8996BDAA-FC70-46A2-86BC-9B95852167F9}"/>
                    </a:ext>
                  </a:extLst>
                </p:cNvPr>
                <p:cNvSpPr txBox="1"/>
                <p:nvPr userDrawn="1"/>
              </p:nvSpPr>
              <p:spPr>
                <a:xfrm>
                  <a:off x="-2730906" y="-444618"/>
                  <a:ext cx="12801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Demi Cond" panose="020B0706030402020204" pitchFamily="34" charset="0"/>
                      <a:ea typeface="+mn-ea"/>
                      <a:cs typeface="+mn-cs"/>
                    </a:rPr>
                    <a:t>NEWS</a:t>
                  </a:r>
                </a:p>
              </p:txBody>
            </p:sp>
          </p:grpSp>
          <p:grpSp>
            <p:nvGrpSpPr>
              <p:cNvPr id="45" name="Group 44">
                <a:extLst>
                  <a:ext uri="{FF2B5EF4-FFF2-40B4-BE49-F238E27FC236}">
                    <a16:creationId xmlns:a16="http://schemas.microsoft.com/office/drawing/2014/main" id="{239175A4-8C64-4FA8-99CE-603A40BE1FEA}"/>
                  </a:ext>
                </a:extLst>
              </p:cNvPr>
              <p:cNvGrpSpPr/>
              <p:nvPr userDrawn="1"/>
            </p:nvGrpSpPr>
            <p:grpSpPr>
              <a:xfrm>
                <a:off x="3199972" y="1631917"/>
                <a:ext cx="1280162" cy="1188720"/>
                <a:chOff x="-3716109" y="289610"/>
                <a:chExt cx="1280162" cy="1188720"/>
              </a:xfrm>
            </p:grpSpPr>
            <p:sp>
              <p:nvSpPr>
                <p:cNvPr id="22" name="Rectangle: Rounded Corners 21">
                  <a:extLst>
                    <a:ext uri="{FF2B5EF4-FFF2-40B4-BE49-F238E27FC236}">
                      <a16:creationId xmlns:a16="http://schemas.microsoft.com/office/drawing/2014/main" id="{1BEA5B90-0DA8-4796-BC67-9810AA9E1B63}"/>
                    </a:ext>
                  </a:extLst>
                </p:cNvPr>
                <p:cNvSpPr/>
                <p:nvPr userDrawn="1"/>
              </p:nvSpPr>
              <p:spPr>
                <a:xfrm>
                  <a:off x="-3716107" y="289610"/>
                  <a:ext cx="1280160" cy="11887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3" name="Graphic 22">
                  <a:extLst>
                    <a:ext uri="{FF2B5EF4-FFF2-40B4-BE49-F238E27FC236}">
                      <a16:creationId xmlns:a16="http://schemas.microsoft.com/office/drawing/2014/main" id="{FEEF7B23-2F69-43D2-A561-CDD7139E503F}"/>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00322" y="412656"/>
                  <a:ext cx="848591" cy="687358"/>
                </a:xfrm>
                <a:prstGeom prst="rect">
                  <a:avLst/>
                </a:prstGeom>
              </p:spPr>
            </p:pic>
            <p:sp>
              <p:nvSpPr>
                <p:cNvPr id="24" name="TextBox 23">
                  <a:extLst>
                    <a:ext uri="{FF2B5EF4-FFF2-40B4-BE49-F238E27FC236}">
                      <a16:creationId xmlns:a16="http://schemas.microsoft.com/office/drawing/2014/main" id="{2D2403E7-F06A-4E85-871B-3C3029E8D9A7}"/>
                    </a:ext>
                  </a:extLst>
                </p:cNvPr>
                <p:cNvSpPr txBox="1"/>
                <p:nvPr userDrawn="1"/>
              </p:nvSpPr>
              <p:spPr>
                <a:xfrm>
                  <a:off x="-3716109" y="1103532"/>
                  <a:ext cx="1280160" cy="3657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Demi Cond" panose="020B0706030402020204" pitchFamily="34" charset="0"/>
                      <a:ea typeface="+mn-ea"/>
                      <a:cs typeface="+mn-cs"/>
                    </a:rPr>
                    <a:t>RESOURCES</a:t>
                  </a:r>
                </a:p>
              </p:txBody>
            </p:sp>
          </p:grpSp>
          <p:grpSp>
            <p:nvGrpSpPr>
              <p:cNvPr id="47" name="Group 46">
                <a:extLst>
                  <a:ext uri="{FF2B5EF4-FFF2-40B4-BE49-F238E27FC236}">
                    <a16:creationId xmlns:a16="http://schemas.microsoft.com/office/drawing/2014/main" id="{90B4F725-9005-4773-AABE-F6B59AB83322}"/>
                  </a:ext>
                </a:extLst>
              </p:cNvPr>
              <p:cNvGrpSpPr/>
              <p:nvPr userDrawn="1"/>
            </p:nvGrpSpPr>
            <p:grpSpPr>
              <a:xfrm>
                <a:off x="1811665" y="1631917"/>
                <a:ext cx="1280162" cy="1188720"/>
                <a:chOff x="-1239908" y="-1865256"/>
                <a:chExt cx="1280162" cy="1188720"/>
              </a:xfrm>
            </p:grpSpPr>
            <p:sp>
              <p:nvSpPr>
                <p:cNvPr id="39" name="Rectangle: Rounded Corners 38">
                  <a:extLst>
                    <a:ext uri="{FF2B5EF4-FFF2-40B4-BE49-F238E27FC236}">
                      <a16:creationId xmlns:a16="http://schemas.microsoft.com/office/drawing/2014/main" id="{52BF3782-BE60-4D3D-9B52-BAE46F26D31F}"/>
                    </a:ext>
                  </a:extLst>
                </p:cNvPr>
                <p:cNvSpPr/>
                <p:nvPr userDrawn="1"/>
              </p:nvSpPr>
              <p:spPr>
                <a:xfrm>
                  <a:off x="-1239906" y="-1865256"/>
                  <a:ext cx="1280160" cy="11887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0" name="Graphic 39">
                  <a:extLst>
                    <a:ext uri="{FF2B5EF4-FFF2-40B4-BE49-F238E27FC236}">
                      <a16:creationId xmlns:a16="http://schemas.microsoft.com/office/drawing/2014/main" id="{3282AF4F-3822-4133-A624-D8D5D79A1644}"/>
                    </a:ext>
                  </a:extLst>
                </p:cNvPr>
                <p:cNvPicPr>
                  <a:picLocks noChangeAspect="1"/>
                </p:cNvPicPr>
                <p:nvPr userDrawn="1"/>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43505" y="-1742210"/>
                  <a:ext cx="687358" cy="687358"/>
                </a:xfrm>
                <a:prstGeom prst="rect">
                  <a:avLst/>
                </a:prstGeom>
              </p:spPr>
            </p:pic>
            <p:sp>
              <p:nvSpPr>
                <p:cNvPr id="41" name="TextBox 40">
                  <a:extLst>
                    <a:ext uri="{FF2B5EF4-FFF2-40B4-BE49-F238E27FC236}">
                      <a16:creationId xmlns:a16="http://schemas.microsoft.com/office/drawing/2014/main" id="{5C789725-B9C6-4E91-8786-A92380C688D4}"/>
                    </a:ext>
                  </a:extLst>
                </p:cNvPr>
                <p:cNvSpPr txBox="1"/>
                <p:nvPr userDrawn="1"/>
              </p:nvSpPr>
              <p:spPr>
                <a:xfrm>
                  <a:off x="-1239908" y="-1051334"/>
                  <a:ext cx="1280160" cy="3657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Demi Cond" panose="020B0706030402020204" pitchFamily="34" charset="0"/>
                      <a:ea typeface="+mn-ea"/>
                      <a:cs typeface="+mn-cs"/>
                    </a:rPr>
                    <a:t>RESEARCH</a:t>
                  </a:r>
                </a:p>
              </p:txBody>
            </p:sp>
          </p:grpSp>
          <p:grpSp>
            <p:nvGrpSpPr>
              <p:cNvPr id="19" name="Group 18">
                <a:extLst>
                  <a:ext uri="{FF2B5EF4-FFF2-40B4-BE49-F238E27FC236}">
                    <a16:creationId xmlns:a16="http://schemas.microsoft.com/office/drawing/2014/main" id="{25931925-8BDB-4D9F-B140-4B9015E80EC0}"/>
                  </a:ext>
                </a:extLst>
              </p:cNvPr>
              <p:cNvGrpSpPr/>
              <p:nvPr userDrawn="1"/>
            </p:nvGrpSpPr>
            <p:grpSpPr>
              <a:xfrm>
                <a:off x="1811667" y="2923509"/>
                <a:ext cx="1280162" cy="1188720"/>
                <a:chOff x="-3716109" y="1632600"/>
                <a:chExt cx="1280162" cy="1188720"/>
              </a:xfrm>
            </p:grpSpPr>
            <p:sp>
              <p:nvSpPr>
                <p:cNvPr id="42" name="Rectangle: Rounded Corners 41">
                  <a:extLst>
                    <a:ext uri="{FF2B5EF4-FFF2-40B4-BE49-F238E27FC236}">
                      <a16:creationId xmlns:a16="http://schemas.microsoft.com/office/drawing/2014/main" id="{CD2B8348-E672-4FF6-849B-16DAA1DD8198}"/>
                    </a:ext>
                  </a:extLst>
                </p:cNvPr>
                <p:cNvSpPr/>
                <p:nvPr userDrawn="1"/>
              </p:nvSpPr>
              <p:spPr>
                <a:xfrm>
                  <a:off x="-3716107" y="1632600"/>
                  <a:ext cx="1280160" cy="11887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3" name="Graphic 42">
                  <a:extLst>
                    <a:ext uri="{FF2B5EF4-FFF2-40B4-BE49-F238E27FC236}">
                      <a16:creationId xmlns:a16="http://schemas.microsoft.com/office/drawing/2014/main" id="{8A571881-6E8C-4893-AC4C-A6BDAC39ABB0}"/>
                    </a:ext>
                  </a:extLst>
                </p:cNvPr>
                <p:cNvPicPr>
                  <a:picLocks noChangeAspect="1"/>
                </p:cNvPicPr>
                <p:nvPr userDrawn="1"/>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500324" y="1670485"/>
                  <a:ext cx="848591" cy="848591"/>
                </a:xfrm>
                <a:prstGeom prst="rect">
                  <a:avLst/>
                </a:prstGeom>
              </p:spPr>
            </p:pic>
            <p:sp>
              <p:nvSpPr>
                <p:cNvPr id="44" name="TextBox 43">
                  <a:extLst>
                    <a:ext uri="{FF2B5EF4-FFF2-40B4-BE49-F238E27FC236}">
                      <a16:creationId xmlns:a16="http://schemas.microsoft.com/office/drawing/2014/main" id="{8EDC0892-156D-4113-862A-97A3E61B6B01}"/>
                    </a:ext>
                  </a:extLst>
                </p:cNvPr>
                <p:cNvSpPr txBox="1"/>
                <p:nvPr userDrawn="1"/>
              </p:nvSpPr>
              <p:spPr>
                <a:xfrm>
                  <a:off x="-3716109" y="2446522"/>
                  <a:ext cx="12801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Demi Cond" panose="020B0706030402020204" pitchFamily="34" charset="0"/>
                      <a:ea typeface="+mn-ea"/>
                      <a:cs typeface="+mn-cs"/>
                    </a:rPr>
                    <a:t>EVENTS</a:t>
                  </a:r>
                </a:p>
              </p:txBody>
            </p:sp>
          </p:grpSp>
        </p:grpSp>
        <p:grpSp>
          <p:nvGrpSpPr>
            <p:cNvPr id="55" name="Group 54">
              <a:extLst>
                <a:ext uri="{FF2B5EF4-FFF2-40B4-BE49-F238E27FC236}">
                  <a16:creationId xmlns:a16="http://schemas.microsoft.com/office/drawing/2014/main" id="{58FC02CC-5EE3-4936-B686-9D6BFC84BEE8}"/>
                </a:ext>
              </a:extLst>
            </p:cNvPr>
            <p:cNvGrpSpPr/>
            <p:nvPr userDrawn="1"/>
          </p:nvGrpSpPr>
          <p:grpSpPr>
            <a:xfrm>
              <a:off x="894776" y="1486562"/>
              <a:ext cx="4544778" cy="3693770"/>
              <a:chOff x="246196" y="1348333"/>
              <a:chExt cx="4544778" cy="3693770"/>
            </a:xfrm>
          </p:grpSpPr>
          <p:sp>
            <p:nvSpPr>
              <p:cNvPr id="51" name="Freeform: Shape 50">
                <a:extLst>
                  <a:ext uri="{FF2B5EF4-FFF2-40B4-BE49-F238E27FC236}">
                    <a16:creationId xmlns:a16="http://schemas.microsoft.com/office/drawing/2014/main" id="{57B1F773-985E-42A9-A615-DBD061A13FC2}"/>
                  </a:ext>
                </a:extLst>
              </p:cNvPr>
              <p:cNvSpPr/>
              <p:nvPr/>
            </p:nvSpPr>
            <p:spPr>
              <a:xfrm>
                <a:off x="608045" y="1348333"/>
                <a:ext cx="3826303" cy="2743424"/>
              </a:xfrm>
              <a:custGeom>
                <a:avLst/>
                <a:gdLst>
                  <a:gd name="connsiteX0" fmla="*/ 201312 w 4504159"/>
                  <a:gd name="connsiteY0" fmla="*/ 4910 h 3391213"/>
                  <a:gd name="connsiteX1" fmla="*/ 4306121 w 4504159"/>
                  <a:gd name="connsiteY1" fmla="*/ 4910 h 3391213"/>
                  <a:gd name="connsiteX2" fmla="*/ 4502523 w 4504159"/>
                  <a:gd name="connsiteY2" fmla="*/ 201312 h 3391213"/>
                  <a:gd name="connsiteX3" fmla="*/ 4502523 w 4504159"/>
                  <a:gd name="connsiteY3" fmla="*/ 3193175 h 3391213"/>
                  <a:gd name="connsiteX4" fmla="*/ 4306121 w 4504159"/>
                  <a:gd name="connsiteY4" fmla="*/ 3389577 h 3391213"/>
                  <a:gd name="connsiteX5" fmla="*/ 201312 w 4504159"/>
                  <a:gd name="connsiteY5" fmla="*/ 3389577 h 3391213"/>
                  <a:gd name="connsiteX6" fmla="*/ 4910 w 4504159"/>
                  <a:gd name="connsiteY6" fmla="*/ 3193175 h 3391213"/>
                  <a:gd name="connsiteX7" fmla="*/ 4910 w 4504159"/>
                  <a:gd name="connsiteY7" fmla="*/ 201312 h 3391213"/>
                  <a:gd name="connsiteX8" fmla="*/ 201312 w 4504159"/>
                  <a:gd name="connsiteY8" fmla="*/ 4910 h 3391213"/>
                  <a:gd name="connsiteX9" fmla="*/ 214406 w 4504159"/>
                  <a:gd name="connsiteY9" fmla="*/ 306060 h 3391213"/>
                  <a:gd name="connsiteX10" fmla="*/ 4293027 w 4504159"/>
                  <a:gd name="connsiteY10" fmla="*/ 306060 h 3391213"/>
                  <a:gd name="connsiteX11" fmla="*/ 4293027 w 4504159"/>
                  <a:gd name="connsiteY11" fmla="*/ 3088427 h 3391213"/>
                  <a:gd name="connsiteX12" fmla="*/ 214406 w 4504159"/>
                  <a:gd name="connsiteY12" fmla="*/ 3088427 h 3391213"/>
                  <a:gd name="connsiteX13" fmla="*/ 214406 w 4504159"/>
                  <a:gd name="connsiteY13" fmla="*/ 306060 h 3391213"/>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47180 w 4497613"/>
                  <a:gd name="connsiteY9" fmla="*/ 1513262 h 3384667"/>
                  <a:gd name="connsiteX10" fmla="*/ 4288117 w 4497613"/>
                  <a:gd name="connsiteY10" fmla="*/ 301150 h 3384667"/>
                  <a:gd name="connsiteX11" fmla="*/ 4288117 w 4497613"/>
                  <a:gd name="connsiteY11" fmla="*/ 3083517 h 3384667"/>
                  <a:gd name="connsiteX12" fmla="*/ 209496 w 4497613"/>
                  <a:gd name="connsiteY12" fmla="*/ 3083517 h 3384667"/>
                  <a:gd name="connsiteX13" fmla="*/ 1347180 w 4497613"/>
                  <a:gd name="connsiteY13" fmla="*/ 1513262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194825 h 3384667"/>
                  <a:gd name="connsiteX10" fmla="*/ 4288117 w 4497613"/>
                  <a:gd name="connsiteY10" fmla="*/ 301150 h 3384667"/>
                  <a:gd name="connsiteX11" fmla="*/ 4288117 w 4497613"/>
                  <a:gd name="connsiteY11" fmla="*/ 3083517 h 3384667"/>
                  <a:gd name="connsiteX12" fmla="*/ 209496 w 4497613"/>
                  <a:gd name="connsiteY12" fmla="*/ 3083517 h 3384667"/>
                  <a:gd name="connsiteX13" fmla="*/ 135068 w 4497613"/>
                  <a:gd name="connsiteY13" fmla="*/ 19482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194825 h 3384667"/>
                  <a:gd name="connsiteX10" fmla="*/ 4288117 w 4497613"/>
                  <a:gd name="connsiteY10" fmla="*/ 301150 h 3384667"/>
                  <a:gd name="connsiteX11" fmla="*/ 4288117 w 4497613"/>
                  <a:gd name="connsiteY11" fmla="*/ 3083517 h 3384667"/>
                  <a:gd name="connsiteX12" fmla="*/ 135068 w 4497613"/>
                  <a:gd name="connsiteY12" fmla="*/ 3200475 h 3384667"/>
                  <a:gd name="connsiteX13" fmla="*/ 135068 w 4497613"/>
                  <a:gd name="connsiteY13" fmla="*/ 19482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194825 h 3384667"/>
                  <a:gd name="connsiteX10" fmla="*/ 4309382 w 4497613"/>
                  <a:gd name="connsiteY10" fmla="*/ 77866 h 3384667"/>
                  <a:gd name="connsiteX11" fmla="*/ 4288117 w 4497613"/>
                  <a:gd name="connsiteY11" fmla="*/ 3083517 h 3384667"/>
                  <a:gd name="connsiteX12" fmla="*/ 135068 w 4497613"/>
                  <a:gd name="connsiteY12" fmla="*/ 3200475 h 3384667"/>
                  <a:gd name="connsiteX13" fmla="*/ 135068 w 4497613"/>
                  <a:gd name="connsiteY13" fmla="*/ 19482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2293476 w 4497613"/>
                  <a:gd name="connsiteY9" fmla="*/ 2066155 h 3384667"/>
                  <a:gd name="connsiteX10" fmla="*/ 4309382 w 4497613"/>
                  <a:gd name="connsiteY10" fmla="*/ 77866 h 3384667"/>
                  <a:gd name="connsiteX11" fmla="*/ 4288117 w 4497613"/>
                  <a:gd name="connsiteY11" fmla="*/ 3083517 h 3384667"/>
                  <a:gd name="connsiteX12" fmla="*/ 135068 w 4497613"/>
                  <a:gd name="connsiteY12" fmla="*/ 3200475 h 3384667"/>
                  <a:gd name="connsiteX13" fmla="*/ 2293476 w 4497613"/>
                  <a:gd name="connsiteY13" fmla="*/ 206615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2293476 w 4497613"/>
                  <a:gd name="connsiteY9" fmla="*/ 2066155 h 3384667"/>
                  <a:gd name="connsiteX10" fmla="*/ 4309382 w 4497613"/>
                  <a:gd name="connsiteY10" fmla="*/ 77866 h 3384667"/>
                  <a:gd name="connsiteX11" fmla="*/ 4288117 w 4497613"/>
                  <a:gd name="connsiteY11" fmla="*/ 3083517 h 3384667"/>
                  <a:gd name="connsiteX12" fmla="*/ 135068 w 4497613"/>
                  <a:gd name="connsiteY12" fmla="*/ 3200475 h 3384667"/>
                  <a:gd name="connsiteX13" fmla="*/ 2293476 w 4497613"/>
                  <a:gd name="connsiteY13" fmla="*/ 206615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3200475 h 3384667"/>
                  <a:gd name="connsiteX10" fmla="*/ 4309382 w 4497613"/>
                  <a:gd name="connsiteY10" fmla="*/ 77866 h 3384667"/>
                  <a:gd name="connsiteX11" fmla="*/ 4288117 w 4497613"/>
                  <a:gd name="connsiteY11" fmla="*/ 3083517 h 3384667"/>
                  <a:gd name="connsiteX12" fmla="*/ 135068 w 4497613"/>
                  <a:gd name="connsiteY12" fmla="*/ 320047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3200475 h 3384667"/>
                  <a:gd name="connsiteX10" fmla="*/ 4309382 w 4497613"/>
                  <a:gd name="connsiteY10" fmla="*/ 77866 h 3384667"/>
                  <a:gd name="connsiteX11" fmla="*/ 4288117 w 4497613"/>
                  <a:gd name="connsiteY11" fmla="*/ 3083517 h 3384667"/>
                  <a:gd name="connsiteX12" fmla="*/ 135068 w 4497613"/>
                  <a:gd name="connsiteY12" fmla="*/ 320047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3200475 h 3384667"/>
                  <a:gd name="connsiteX10" fmla="*/ 4309382 w 4497613"/>
                  <a:gd name="connsiteY10" fmla="*/ 77866 h 3384667"/>
                  <a:gd name="connsiteX11" fmla="*/ 4288117 w 4497613"/>
                  <a:gd name="connsiteY11" fmla="*/ 3083517 h 3384667"/>
                  <a:gd name="connsiteX12" fmla="*/ 135068 w 4497613"/>
                  <a:gd name="connsiteY12" fmla="*/ 320047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3200475 h 3384667"/>
                  <a:gd name="connsiteX10" fmla="*/ 4309382 w 4497613"/>
                  <a:gd name="connsiteY10" fmla="*/ 77866 h 3384667"/>
                  <a:gd name="connsiteX11" fmla="*/ 4288117 w 4497613"/>
                  <a:gd name="connsiteY11" fmla="*/ 3083517 h 3384667"/>
                  <a:gd name="connsiteX12" fmla="*/ 135068 w 4497613"/>
                  <a:gd name="connsiteY12" fmla="*/ 320047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3200475 h 3384667"/>
                  <a:gd name="connsiteX10" fmla="*/ 4309382 w 4497613"/>
                  <a:gd name="connsiteY10" fmla="*/ 77866 h 3384667"/>
                  <a:gd name="connsiteX11" fmla="*/ 135068 w 4497613"/>
                  <a:gd name="connsiteY11" fmla="*/ 320047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3200475 h 3384667"/>
                  <a:gd name="connsiteX10" fmla="*/ 4309382 w 4497613"/>
                  <a:gd name="connsiteY10" fmla="*/ 77866 h 3384667"/>
                  <a:gd name="connsiteX11" fmla="*/ 135068 w 4497613"/>
                  <a:gd name="connsiteY11" fmla="*/ 320047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3200475 h 3384667"/>
                  <a:gd name="connsiteX10" fmla="*/ 4309382 w 4497613"/>
                  <a:gd name="connsiteY10" fmla="*/ 77866 h 3384667"/>
                  <a:gd name="connsiteX11" fmla="*/ 135068 w 4497613"/>
                  <a:gd name="connsiteY11" fmla="*/ 320047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7613" h="3384667">
                    <a:moveTo>
                      <a:pt x="196402" y="0"/>
                    </a:moveTo>
                    <a:lnTo>
                      <a:pt x="4301211" y="0"/>
                    </a:lnTo>
                    <a:cubicBezTo>
                      <a:pt x="4405959" y="0"/>
                      <a:pt x="4497613" y="91654"/>
                      <a:pt x="4497613" y="196402"/>
                    </a:cubicBezTo>
                    <a:lnTo>
                      <a:pt x="4497613" y="3188265"/>
                    </a:lnTo>
                    <a:cubicBezTo>
                      <a:pt x="4497613" y="3299559"/>
                      <a:pt x="4405959" y="3384667"/>
                      <a:pt x="4301211" y="3384667"/>
                    </a:cubicBezTo>
                    <a:lnTo>
                      <a:pt x="196402" y="3384667"/>
                    </a:lnTo>
                    <a:cubicBezTo>
                      <a:pt x="91654" y="3384667"/>
                      <a:pt x="0" y="3299559"/>
                      <a:pt x="0" y="3188265"/>
                    </a:cubicBezTo>
                    <a:lnTo>
                      <a:pt x="0" y="196402"/>
                    </a:lnTo>
                    <a:cubicBezTo>
                      <a:pt x="0" y="91654"/>
                      <a:pt x="91654" y="0"/>
                      <a:pt x="196402" y="0"/>
                    </a:cubicBezTo>
                    <a:close/>
                  </a:path>
                </a:pathLst>
              </a:custGeom>
              <a:noFill/>
              <a:ln w="5715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Freeform: Shape 51">
                <a:extLst>
                  <a:ext uri="{FF2B5EF4-FFF2-40B4-BE49-F238E27FC236}">
                    <a16:creationId xmlns:a16="http://schemas.microsoft.com/office/drawing/2014/main" id="{6A192095-DFA4-418A-BE97-1B5095B9DA7D}"/>
                  </a:ext>
                </a:extLst>
              </p:cNvPr>
              <p:cNvSpPr/>
              <p:nvPr/>
            </p:nvSpPr>
            <p:spPr>
              <a:xfrm>
                <a:off x="246196" y="4198199"/>
                <a:ext cx="4544778" cy="843904"/>
              </a:xfrm>
              <a:custGeom>
                <a:avLst/>
                <a:gdLst>
                  <a:gd name="connsiteX0" fmla="*/ 4914968 w 5342142"/>
                  <a:gd name="connsiteY0" fmla="*/ 4910 h 1289708"/>
                  <a:gd name="connsiteX1" fmla="*/ 5340506 w 5342142"/>
                  <a:gd name="connsiteY1" fmla="*/ 1288072 h 1289708"/>
                  <a:gd name="connsiteX2" fmla="*/ 4910 w 5342142"/>
                  <a:gd name="connsiteY2" fmla="*/ 1288072 h 1289708"/>
                  <a:gd name="connsiteX3" fmla="*/ 430448 w 5342142"/>
                  <a:gd name="connsiteY3" fmla="*/ 4910 h 1289708"/>
                </a:gdLst>
                <a:ahLst/>
                <a:cxnLst>
                  <a:cxn ang="0">
                    <a:pos x="connsiteX0" y="connsiteY0"/>
                  </a:cxn>
                  <a:cxn ang="0">
                    <a:pos x="connsiteX1" y="connsiteY1"/>
                  </a:cxn>
                  <a:cxn ang="0">
                    <a:pos x="connsiteX2" y="connsiteY2"/>
                  </a:cxn>
                  <a:cxn ang="0">
                    <a:pos x="connsiteX3" y="connsiteY3"/>
                  </a:cxn>
                </a:cxnLst>
                <a:rect l="l" t="t" r="r" b="b"/>
                <a:pathLst>
                  <a:path w="5342142" h="1289708">
                    <a:moveTo>
                      <a:pt x="4914968" y="4910"/>
                    </a:moveTo>
                    <a:lnTo>
                      <a:pt x="5340506" y="1288072"/>
                    </a:lnTo>
                    <a:lnTo>
                      <a:pt x="4910" y="1288072"/>
                    </a:lnTo>
                    <a:lnTo>
                      <a:pt x="430448" y="4910"/>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Rectangle 4">
              <a:extLst>
                <a:ext uri="{FF2B5EF4-FFF2-40B4-BE49-F238E27FC236}">
                  <a16:creationId xmlns:a16="http://schemas.microsoft.com/office/drawing/2014/main" id="{FE3E071F-AD44-4E43-9F55-8DFFD46F04B5}"/>
                </a:ext>
              </a:extLst>
            </p:cNvPr>
            <p:cNvSpPr/>
            <p:nvPr userDrawn="1"/>
          </p:nvSpPr>
          <p:spPr>
            <a:xfrm>
              <a:off x="1328873" y="4375736"/>
              <a:ext cx="3740383" cy="655500"/>
            </a:xfrm>
            <a:prstGeom prst="rect">
              <a:avLst/>
            </a:prstGeom>
          </p:spPr>
          <p:txBody>
            <a:bodyPr wrap="none">
              <a:spAutoFit/>
            </a:bodyPr>
            <a:lstStyle/>
            <a:p>
              <a:pPr marL="0" marR="0" lvl="0" indent="0" algn="l" defTabSz="914400" rtl="0" eaLnBrk="1" fontAlgn="base" latinLnBrk="0" hangingPunct="1">
                <a:lnSpc>
                  <a:spcPct val="110000"/>
                </a:lnSpc>
                <a:spcBef>
                  <a:spcPts val="2400"/>
                </a:spcBef>
                <a:spcAft>
                  <a:spcPts val="1200"/>
                </a:spcAft>
                <a:buClrTx/>
                <a:buSzTx/>
                <a:buFontTx/>
                <a:buNone/>
                <a:tabLst/>
                <a:defRPr/>
              </a:pPr>
              <a:r>
                <a:rPr kumimoji="0" lang="en-US" altLang="en-US" sz="3600" b="0" i="0" u="none" strike="noStrike" kern="1200" cap="none" spc="0" normalizeH="0" baseline="0" noProof="0" dirty="0">
                  <a:ln>
                    <a:noFill/>
                  </a:ln>
                  <a:solidFill>
                    <a:srgbClr val="6CC04A"/>
                  </a:solidFill>
                  <a:effectLst/>
                  <a:uLnTx/>
                  <a:uFillTx/>
                  <a:latin typeface="Franklin Gothic Demi" panose="020B0703020102020204" pitchFamily="34" charset="0"/>
                  <a:ea typeface="+mn-ea"/>
                  <a:cs typeface="Times New Roman" pitchFamily="18" charset="0"/>
                </a:rPr>
                <a:t>Visit projsoar.org!</a:t>
              </a:r>
              <a:endParaRPr kumimoji="0" lang="en-US" altLang="en-US" sz="3600" b="0" i="0" u="none" strike="noStrike" kern="1200" cap="none" spc="0" normalizeH="0" baseline="0" noProof="0" dirty="0">
                <a:ln>
                  <a:noFill/>
                </a:ln>
                <a:solidFill>
                  <a:srgbClr val="6CC04A"/>
                </a:solidFill>
                <a:effectLst/>
                <a:uLnTx/>
                <a:uFillTx/>
                <a:latin typeface="Franklin Gothic Demi" panose="020B0703020102020204" pitchFamily="34" charset="0"/>
                <a:ea typeface="+mn-ea"/>
                <a:cs typeface="Arial" pitchFamily="34" charset="0"/>
              </a:endParaRPr>
            </a:p>
          </p:txBody>
        </p:sp>
      </p:grpSp>
    </p:spTree>
    <p:extLst>
      <p:ext uri="{BB962C8B-B14F-4D97-AF65-F5344CB8AC3E}">
        <p14:creationId xmlns:p14="http://schemas.microsoft.com/office/powerpoint/2010/main" val="2817165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p:spPr>
        <p:txBody>
          <a:bodyPr anchor="b"/>
          <a:lstStyle>
            <a:lvl1pPr algn="l">
              <a:defRPr sz="2000" b="1"/>
            </a:lvl1pPr>
          </a:lstStyle>
          <a:p>
            <a:r>
              <a:rPr lang="en-US" dirty="0"/>
              <a:t>Click to Edit Master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7A38BEC-F410-476E-AEEB-FEBBCEDF402F}" type="datetime1">
              <a:rPr lang="en-US" smtClean="0">
                <a:solidFill>
                  <a:prstClr val="black">
                    <a:tint val="75000"/>
                  </a:prstClr>
                </a:solidFill>
              </a:rPr>
              <a:t>7/21/2019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2E788E-E38E-4124-BA2B-69C1A1EC26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946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D5ACD1B-269E-4C5A-87A8-260801B58D4E}" type="datetime1">
              <a:rPr lang="en-US" smtClean="0">
                <a:solidFill>
                  <a:prstClr val="black">
                    <a:tint val="75000"/>
                  </a:prstClr>
                </a:solidFill>
              </a:rPr>
              <a:t>7/21/2019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2E788E-E38E-4124-BA2B-69C1A1EC26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196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9B97A1-FC3E-47D8-9312-76ABCE33CFE1}" type="datetime1">
              <a:rPr lang="en-US" smtClean="0">
                <a:solidFill>
                  <a:prstClr val="black">
                    <a:tint val="75000"/>
                  </a:prstClr>
                </a:solidFill>
              </a:rPr>
              <a:t>7/21/2019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2E788E-E38E-4124-BA2B-69C1A1EC26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59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AE591F-5FFB-461E-929B-0E7A529A160E}" type="datetime1">
              <a:rPr lang="en-US" smtClean="0">
                <a:solidFill>
                  <a:prstClr val="black">
                    <a:tint val="75000"/>
                  </a:prstClr>
                </a:solidFill>
              </a:rPr>
              <a:t>7/21/2019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2E788E-E38E-4124-BA2B-69C1A1EC26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6202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457201"/>
            <a:ext cx="10363200" cy="1470025"/>
          </a:xfrm>
        </p:spPr>
        <p:txBody>
          <a:bodyPr anchor="b"/>
          <a:lstStyle>
            <a:lvl1pPr algn="l">
              <a:defRPr baseline="0">
                <a:solidFill>
                  <a:srgbClr val="003A5D"/>
                </a:solidFill>
                <a:latin typeface="Franklin Gothic Medium" panose="020B0603020102020204" pitchFamily="34" charset="0"/>
              </a:defRPr>
            </a:lvl1pPr>
          </a:lstStyle>
          <a:p>
            <a:r>
              <a:rPr lang="en-US" dirty="0"/>
              <a:t>CLICK TO EDIT MASTER STYLE TITLE</a:t>
            </a:r>
          </a:p>
        </p:txBody>
      </p:sp>
      <p:sp>
        <p:nvSpPr>
          <p:cNvPr id="3" name="Subtitle 2"/>
          <p:cNvSpPr>
            <a:spLocks noGrp="1"/>
          </p:cNvSpPr>
          <p:nvPr>
            <p:ph type="subTitle" idx="1" hasCustomPrompt="1"/>
          </p:nvPr>
        </p:nvSpPr>
        <p:spPr>
          <a:xfrm>
            <a:off x="914400" y="2590801"/>
            <a:ext cx="10363200" cy="1371600"/>
          </a:xfrm>
        </p:spPr>
        <p:txBody>
          <a:bodyPr>
            <a:normAutofit/>
          </a:bodyPr>
          <a:lstStyle>
            <a:lvl1pPr marL="0" indent="0" algn="l">
              <a:spcBef>
                <a:spcPts val="227"/>
              </a:spcBef>
              <a:buNone/>
              <a:defRPr sz="2117" b="1" baseline="0">
                <a:solidFill>
                  <a:schemeClr val="tx1"/>
                </a:solidFill>
                <a:latin typeface="Franklin Gothic Medium" panose="020B0603020102020204" pitchFamily="34" charset="0"/>
              </a:defRPr>
            </a:lvl1pPr>
            <a:lvl2pPr marL="345643" indent="0" algn="ctr">
              <a:buNone/>
              <a:defRPr>
                <a:solidFill>
                  <a:schemeClr val="tx1">
                    <a:tint val="75000"/>
                  </a:schemeClr>
                </a:solidFill>
              </a:defRPr>
            </a:lvl2pPr>
            <a:lvl3pPr marL="691286" indent="0" algn="ctr">
              <a:buNone/>
              <a:defRPr>
                <a:solidFill>
                  <a:schemeClr val="tx1">
                    <a:tint val="75000"/>
                  </a:schemeClr>
                </a:solidFill>
              </a:defRPr>
            </a:lvl3pPr>
            <a:lvl4pPr marL="1036930" indent="0" algn="ctr">
              <a:buNone/>
              <a:defRPr>
                <a:solidFill>
                  <a:schemeClr val="tx1">
                    <a:tint val="75000"/>
                  </a:schemeClr>
                </a:solidFill>
              </a:defRPr>
            </a:lvl4pPr>
            <a:lvl5pPr marL="1382573" indent="0" algn="ctr">
              <a:buNone/>
              <a:defRPr>
                <a:solidFill>
                  <a:schemeClr val="tx1">
                    <a:tint val="75000"/>
                  </a:schemeClr>
                </a:solidFill>
              </a:defRPr>
            </a:lvl5pPr>
            <a:lvl6pPr marL="1728216" indent="0" algn="ctr">
              <a:buNone/>
              <a:defRPr>
                <a:solidFill>
                  <a:schemeClr val="tx1">
                    <a:tint val="75000"/>
                  </a:schemeClr>
                </a:solidFill>
              </a:defRPr>
            </a:lvl6pPr>
            <a:lvl7pPr marL="2073859" indent="0" algn="ctr">
              <a:buNone/>
              <a:defRPr>
                <a:solidFill>
                  <a:schemeClr val="tx1">
                    <a:tint val="75000"/>
                  </a:schemeClr>
                </a:solidFill>
              </a:defRPr>
            </a:lvl7pPr>
            <a:lvl8pPr marL="2419502" indent="0" algn="ctr">
              <a:buNone/>
              <a:defRPr>
                <a:solidFill>
                  <a:schemeClr val="tx1">
                    <a:tint val="75000"/>
                  </a:schemeClr>
                </a:solidFill>
              </a:defRPr>
            </a:lvl8pPr>
            <a:lvl9pPr marL="2765146" indent="0" algn="ctr">
              <a:buNone/>
              <a:defRPr>
                <a:solidFill>
                  <a:schemeClr val="tx1">
                    <a:tint val="75000"/>
                  </a:schemeClr>
                </a:solidFill>
              </a:defRPr>
            </a:lvl9pPr>
          </a:lstStyle>
          <a:p>
            <a:r>
              <a:rPr lang="en-US" dirty="0"/>
              <a:t>Presenter(s), Title(s), Affiliation(s)</a:t>
            </a:r>
          </a:p>
        </p:txBody>
      </p:sp>
      <p:sp>
        <p:nvSpPr>
          <p:cNvPr id="4" name="Date Placeholder 3"/>
          <p:cNvSpPr>
            <a:spLocks noGrp="1"/>
          </p:cNvSpPr>
          <p:nvPr>
            <p:ph type="dt" sz="half" idx="10"/>
          </p:nvPr>
        </p:nvSpPr>
        <p:spPr/>
        <p:txBody>
          <a:bodyPr/>
          <a:lstStyle/>
          <a:p>
            <a:fld id="{A210CEAF-B59D-4F62-85B7-ACFBC63ECB95}" type="datetime1">
              <a:rPr lang="en-US" smtClean="0">
                <a:solidFill>
                  <a:prstClr val="black">
                    <a:tint val="75000"/>
                  </a:prstClr>
                </a:solidFill>
              </a:rPr>
              <a:t>7/21/2019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2E788E-E38E-4124-BA2B-69C1A1EC2603}"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914400" y="1905000"/>
            <a:ext cx="10363200" cy="0"/>
          </a:xfrm>
          <a:prstGeom prst="line">
            <a:avLst/>
          </a:prstGeom>
          <a:ln w="28575">
            <a:solidFill>
              <a:srgbClr val="6CC04A"/>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914400" y="4267200"/>
            <a:ext cx="10363200" cy="990600"/>
          </a:xfrm>
        </p:spPr>
        <p:txBody>
          <a:bodyPr>
            <a:noAutofit/>
          </a:bodyPr>
          <a:lstStyle>
            <a:lvl1pPr marL="0" indent="0">
              <a:spcBef>
                <a:spcPts val="227"/>
              </a:spcBef>
              <a:buNone/>
              <a:defRPr sz="1512" b="1">
                <a:latin typeface="Franklin Gothic Medium" panose="020B0603020102020204" pitchFamily="34" charset="0"/>
              </a:defRPr>
            </a:lvl1pPr>
          </a:lstStyle>
          <a:p>
            <a:pPr lvl="0"/>
            <a:r>
              <a:rPr lang="en-US" dirty="0"/>
              <a:t>What (meeting, conference, webinar) , Where, When</a:t>
            </a:r>
          </a:p>
        </p:txBody>
      </p:sp>
      <p:pic>
        <p:nvPicPr>
          <p:cNvPr id="11"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98595" y="5599996"/>
            <a:ext cx="2923396" cy="619034"/>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313031" y="5410201"/>
            <a:ext cx="2072640" cy="91440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04224" y="5512120"/>
            <a:ext cx="2678176" cy="812480"/>
          </a:xfrm>
          <a:prstGeom prst="rect">
            <a:avLst/>
          </a:prstGeom>
        </p:spPr>
      </p:pic>
      <p:pic>
        <p:nvPicPr>
          <p:cNvPr id="13" name="Picture 12">
            <a:extLst>
              <a:ext uri="{FF2B5EF4-FFF2-40B4-BE49-F238E27FC236}">
                <a16:creationId xmlns:a16="http://schemas.microsoft.com/office/drawing/2014/main" id="{691DDD1B-4366-4A5E-91D0-D2A88DE252F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4906" r="22642"/>
          <a:stretch/>
        </p:blipFill>
        <p:spPr>
          <a:xfrm>
            <a:off x="423758" y="5257802"/>
            <a:ext cx="1600201" cy="1373485"/>
          </a:xfrm>
          <a:prstGeom prst="rect">
            <a:avLst/>
          </a:prstGeom>
        </p:spPr>
      </p:pic>
    </p:spTree>
    <p:extLst>
      <p:ext uri="{BB962C8B-B14F-4D97-AF65-F5344CB8AC3E}">
        <p14:creationId xmlns:p14="http://schemas.microsoft.com/office/powerpoint/2010/main" val="24411619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0" name="Date Placeholder 1"/>
          <p:cNvSpPr>
            <a:spLocks noGrp="1"/>
          </p:cNvSpPr>
          <p:nvPr>
            <p:ph type="dt" sz="half" idx="10"/>
          </p:nvPr>
        </p:nvSpPr>
        <p:spPr>
          <a:xfrm>
            <a:off x="609600" y="6356352"/>
            <a:ext cx="2844800" cy="365125"/>
          </a:xfrm>
        </p:spPr>
        <p:txBody>
          <a:bodyPr/>
          <a:lstStyle/>
          <a:p>
            <a:fld id="{F606FC98-C45F-4758-80BA-9DF5281654A2}" type="datetime1">
              <a:rPr lang="en-US" smtClean="0">
                <a:solidFill>
                  <a:prstClr val="black">
                    <a:tint val="75000"/>
                  </a:prstClr>
                </a:solidFill>
              </a:rPr>
              <a:t>7/21/2019</a:t>
            </a:fld>
            <a:endParaRPr lang="en-US">
              <a:solidFill>
                <a:prstClr val="black">
                  <a:tint val="75000"/>
                </a:prstClr>
              </a:solidFill>
            </a:endParaRPr>
          </a:p>
        </p:txBody>
      </p:sp>
      <p:sp>
        <p:nvSpPr>
          <p:cNvPr id="12" name="Footer Placeholder 2"/>
          <p:cNvSpPr>
            <a:spLocks noGrp="1"/>
          </p:cNvSpPr>
          <p:nvPr>
            <p:ph type="ftr" sz="quarter" idx="11"/>
          </p:nvPr>
        </p:nvSpPr>
        <p:spPr>
          <a:xfrm>
            <a:off x="4165600" y="6356352"/>
            <a:ext cx="3860800" cy="365125"/>
          </a:xfrm>
        </p:spPr>
        <p:txBody>
          <a:bodyPr/>
          <a:lstStyle/>
          <a:p>
            <a:endParaRPr lang="en-US">
              <a:solidFill>
                <a:prstClr val="black">
                  <a:tint val="75000"/>
                </a:prstClr>
              </a:solidFill>
            </a:endParaRPr>
          </a:p>
        </p:txBody>
      </p:sp>
      <p:sp>
        <p:nvSpPr>
          <p:cNvPr id="15" name="Slide Number Placeholder 3"/>
          <p:cNvSpPr>
            <a:spLocks noGrp="1"/>
          </p:cNvSpPr>
          <p:nvPr>
            <p:ph type="sldNum" sz="quarter" idx="12"/>
          </p:nvPr>
        </p:nvSpPr>
        <p:spPr>
          <a:xfrm>
            <a:off x="8737600" y="6356352"/>
            <a:ext cx="2844800" cy="365125"/>
          </a:xfrm>
        </p:spPr>
        <p:txBody>
          <a:bodyPr/>
          <a:lstStyle/>
          <a:p>
            <a:fld id="{0B2E788E-E38E-4124-BA2B-69C1A1EC2603}" type="slidenum">
              <a:rPr lang="en-US" smtClean="0">
                <a:solidFill>
                  <a:prstClr val="black">
                    <a:tint val="75000"/>
                  </a:prstClr>
                </a:solidFill>
              </a:rPr>
              <a:pPr/>
              <a:t>‹#›</a:t>
            </a:fld>
            <a:endParaRPr lang="en-US">
              <a:solidFill>
                <a:prstClr val="black">
                  <a:tint val="75000"/>
                </a:prstClr>
              </a:solidFill>
            </a:endParaRPr>
          </a:p>
        </p:txBody>
      </p:sp>
      <p:sp>
        <p:nvSpPr>
          <p:cNvPr id="16" name="Rectangle 15"/>
          <p:cNvSpPr>
            <a:spLocks noChangeArrowheads="1"/>
          </p:cNvSpPr>
          <p:nvPr userDrawn="1"/>
        </p:nvSpPr>
        <p:spPr bwMode="auto">
          <a:xfrm>
            <a:off x="609602" y="2507588"/>
            <a:ext cx="10972801" cy="120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9130" tIns="34565" rIns="69130" bIns="34565" numCol="1" anchor="ctr" anchorCtr="0" compatLnSpc="1">
            <a:prstTxWarp prst="textNoShape">
              <a:avLst/>
            </a:prstTxWarp>
            <a:spAutoFit/>
          </a:bodyPr>
          <a:lstStyle/>
          <a:p>
            <a:pPr defTabSz="691286" fontAlgn="base">
              <a:spcBef>
                <a:spcPct val="0"/>
              </a:spcBef>
              <a:spcAft>
                <a:spcPct val="0"/>
              </a:spcAft>
            </a:pPr>
            <a:r>
              <a:rPr lang="en-US" altLang="en-US" sz="1058" dirty="0">
                <a:solidFill>
                  <a:prstClr val="black"/>
                </a:solidFill>
                <a:latin typeface="Franklin Gothic Book" panose="020B0503020102020204" pitchFamily="34" charset="0"/>
                <a:ea typeface="Calibri" pitchFamily="34" charset="0"/>
                <a:cs typeface="Times New Roman" pitchFamily="18" charset="0"/>
              </a:rPr>
              <a:t>Project SOAR (Cooperative Agreement AID-OAA-14-00026) is made possible by the generous support of the American people through the United States Agency for International Development (USAID). The contents of this presentation are the sole responsibility of the SOAR Project and Population Council and do not necessarily reflect the views of USAID or the United States Government.</a:t>
            </a:r>
          </a:p>
          <a:p>
            <a:pPr defTabSz="691286" fontAlgn="base">
              <a:spcBef>
                <a:spcPct val="0"/>
              </a:spcBef>
              <a:spcAft>
                <a:spcPct val="0"/>
              </a:spcAft>
            </a:pPr>
            <a:endParaRPr lang="en-US" altLang="en-US" sz="1058" dirty="0">
              <a:solidFill>
                <a:prstClr val="black"/>
              </a:solidFill>
              <a:latin typeface="Franklin Gothic Book" panose="020B0503020102020204" pitchFamily="34" charset="0"/>
              <a:ea typeface="Calibri" pitchFamily="34" charset="0"/>
              <a:cs typeface="Times New Roman" pitchFamily="18" charset="0"/>
            </a:endParaRPr>
          </a:p>
          <a:p>
            <a:pPr defTabSz="691286" fontAlgn="base">
              <a:spcBef>
                <a:spcPct val="0"/>
              </a:spcBef>
              <a:spcAft>
                <a:spcPct val="0"/>
              </a:spcAft>
            </a:pPr>
            <a:r>
              <a:rPr lang="en-US" altLang="en-US" sz="1058" dirty="0">
                <a:solidFill>
                  <a:prstClr val="black"/>
                </a:solidFill>
                <a:latin typeface="Franklin Gothic Book" panose="020B0503020102020204" pitchFamily="34" charset="0"/>
                <a:ea typeface="Calibri" pitchFamily="34" charset="0"/>
                <a:cs typeface="Times New Roman" pitchFamily="18" charset="0"/>
              </a:rPr>
              <a:t>Through operations research, Project SOAR will determine how best to address challenges and gaps that remain in the delivery of HIV and AIDS care and support, treatment, and prevention services. Project SOAR will produce a large, multifaceted body of high-quality evidence to guide the planning and implementation of HIV and AIDS programs and policies. Led by the Population Council, Project SOAR is implemented in collaboration with </a:t>
            </a:r>
            <a:r>
              <a:rPr lang="en-US" altLang="en-US" sz="1058" dirty="0" err="1">
                <a:solidFill>
                  <a:prstClr val="black"/>
                </a:solidFill>
                <a:latin typeface="Franklin Gothic Book" panose="020B0503020102020204" pitchFamily="34" charset="0"/>
                <a:ea typeface="Calibri" pitchFamily="34" charset="0"/>
                <a:cs typeface="Times New Roman" pitchFamily="18" charset="0"/>
              </a:rPr>
              <a:t>Avenir</a:t>
            </a:r>
            <a:r>
              <a:rPr lang="en-US" altLang="en-US" sz="1058" dirty="0">
                <a:solidFill>
                  <a:prstClr val="black"/>
                </a:solidFill>
                <a:latin typeface="Franklin Gothic Book" panose="020B0503020102020204" pitchFamily="34" charset="0"/>
                <a:ea typeface="Calibri" pitchFamily="34" charset="0"/>
                <a:cs typeface="Times New Roman" pitchFamily="18" charset="0"/>
              </a:rPr>
              <a:t> Health, Elizabeth Glaser Pediatric AIDS Foundation</a:t>
            </a:r>
            <a:r>
              <a:rPr lang="en-US" altLang="en-US" sz="1058">
                <a:solidFill>
                  <a:prstClr val="black"/>
                </a:solidFill>
                <a:latin typeface="Franklin Gothic Book" panose="020B0503020102020204" pitchFamily="34" charset="0"/>
                <a:ea typeface="Calibri" pitchFamily="34" charset="0"/>
                <a:cs typeface="Times New Roman" pitchFamily="18" charset="0"/>
              </a:rPr>
              <a:t>, Johns </a:t>
            </a:r>
            <a:r>
              <a:rPr lang="en-US" altLang="en-US" sz="1058" dirty="0">
                <a:solidFill>
                  <a:prstClr val="black"/>
                </a:solidFill>
                <a:latin typeface="Franklin Gothic Book" panose="020B0503020102020204" pitchFamily="34" charset="0"/>
                <a:ea typeface="Calibri" pitchFamily="34" charset="0"/>
                <a:cs typeface="Times New Roman" pitchFamily="18" charset="0"/>
              </a:rPr>
              <a:t>Hopkins University</a:t>
            </a:r>
            <a:r>
              <a:rPr lang="en-US" altLang="en-US" sz="1058">
                <a:solidFill>
                  <a:prstClr val="black"/>
                </a:solidFill>
                <a:latin typeface="Franklin Gothic Book" panose="020B0503020102020204" pitchFamily="34" charset="0"/>
                <a:ea typeface="Calibri" pitchFamily="34" charset="0"/>
                <a:cs typeface="Times New Roman" pitchFamily="18" charset="0"/>
              </a:rPr>
              <a:t>, Palladium, and </a:t>
            </a:r>
            <a:r>
              <a:rPr lang="en-US" altLang="en-US" sz="1058" dirty="0">
                <a:solidFill>
                  <a:prstClr val="black"/>
                </a:solidFill>
                <a:latin typeface="Franklin Gothic Book" panose="020B0503020102020204" pitchFamily="34" charset="0"/>
                <a:ea typeface="Calibri" pitchFamily="34" charset="0"/>
                <a:cs typeface="Times New Roman" pitchFamily="18" charset="0"/>
              </a:rPr>
              <a:t>The University of North Carolina.</a:t>
            </a:r>
            <a:endParaRPr lang="en-US" altLang="en-US" sz="1058" dirty="0">
              <a:solidFill>
                <a:srgbClr val="003A5D"/>
              </a:solidFill>
              <a:latin typeface="Arial" pitchFamily="34" charset="0"/>
              <a:cs typeface="Arial" pitchFamily="34" charset="0"/>
            </a:endParaRPr>
          </a:p>
        </p:txBody>
      </p:sp>
      <p:sp>
        <p:nvSpPr>
          <p:cNvPr id="17" name="TextBox 16"/>
          <p:cNvSpPr txBox="1"/>
          <p:nvPr userDrawn="1"/>
        </p:nvSpPr>
        <p:spPr>
          <a:xfrm>
            <a:off x="609600" y="457200"/>
            <a:ext cx="10972803" cy="511230"/>
          </a:xfrm>
          <a:prstGeom prst="rect">
            <a:avLst/>
          </a:prstGeom>
          <a:noFill/>
        </p:spPr>
        <p:txBody>
          <a:bodyPr wrap="square" rtlCol="0">
            <a:spAutoFit/>
          </a:bodyPr>
          <a:lstStyle/>
          <a:p>
            <a:pPr defTabSz="691286"/>
            <a:r>
              <a:rPr lang="en-US" sz="2722" dirty="0">
                <a:solidFill>
                  <a:srgbClr val="003A5D"/>
                </a:solidFill>
                <a:latin typeface="Franklin Gothic Medium" panose="020B0603020102020204" pitchFamily="34" charset="0"/>
              </a:rPr>
              <a:t>Thank You</a:t>
            </a:r>
          </a:p>
        </p:txBody>
      </p:sp>
      <p:pic>
        <p:nvPicPr>
          <p:cNvPr id="19"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1203" y="5371395"/>
            <a:ext cx="2923396" cy="619034"/>
          </a:xfrm>
          <a:prstGeom prst="rect">
            <a:avLst/>
          </a:prstGeom>
        </p:spPr>
      </p:pic>
      <p:pic>
        <p:nvPicPr>
          <p:cNvPr id="20" name="Picture 1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5283200" y="5181601"/>
            <a:ext cx="2072640" cy="914400"/>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02624" y="5257800"/>
            <a:ext cx="2678176" cy="812480"/>
          </a:xfrm>
          <a:prstGeom prst="rect">
            <a:avLst/>
          </a:prstGeom>
        </p:spPr>
      </p:pic>
    </p:spTree>
    <p:extLst>
      <p:ext uri="{BB962C8B-B14F-4D97-AF65-F5344CB8AC3E}">
        <p14:creationId xmlns:p14="http://schemas.microsoft.com/office/powerpoint/2010/main" val="1455503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Header Blue">
    <p:spTree>
      <p:nvGrpSpPr>
        <p:cNvPr id="1" name=""/>
        <p:cNvGrpSpPr/>
        <p:nvPr/>
      </p:nvGrpSpPr>
      <p:grpSpPr>
        <a:xfrm>
          <a:off x="0" y="0"/>
          <a:ext cx="0" cy="0"/>
          <a:chOff x="0" y="0"/>
          <a:chExt cx="0" cy="0"/>
        </a:xfrm>
      </p:grpSpPr>
      <p:sp>
        <p:nvSpPr>
          <p:cNvPr id="6" name="Rectangle 5"/>
          <p:cNvSpPr/>
          <p:nvPr userDrawn="1"/>
        </p:nvSpPr>
        <p:spPr>
          <a:xfrm>
            <a:off x="1" y="1"/>
            <a:ext cx="12191999" cy="1407227"/>
          </a:xfrm>
          <a:prstGeom prst="rect">
            <a:avLst/>
          </a:prstGeom>
          <a:solidFill>
            <a:srgbClr val="326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Content Placeholder 2"/>
          <p:cNvSpPr>
            <a:spLocks noGrp="1"/>
          </p:cNvSpPr>
          <p:nvPr>
            <p:ph idx="1"/>
          </p:nvPr>
        </p:nvSpPr>
        <p:spPr>
          <a:xfrm>
            <a:off x="838200" y="1700814"/>
            <a:ext cx="10515600" cy="49163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1"/>
          </p:nvPr>
        </p:nvSpPr>
        <p:spPr>
          <a:xfrm>
            <a:off x="10906897" y="6272114"/>
            <a:ext cx="1285103" cy="362930"/>
          </a:xfrm>
          <a:prstGeom prst="rect">
            <a:avLst/>
          </a:prstGeom>
        </p:spPr>
        <p:txBody>
          <a:bodyPr/>
          <a:lstStyle>
            <a:lvl1pPr>
              <a:defRPr>
                <a:latin typeface="Arial" panose="020B0604020202020204" pitchFamily="34" charset="0"/>
                <a:cs typeface="Arial" panose="020B0604020202020204" pitchFamily="34" charset="0"/>
              </a:defRPr>
            </a:lvl1pPr>
          </a:lstStyle>
          <a:p>
            <a:fld id="{00DB2D1B-442C-D640-B645-FF55D99A1E4A}" type="slidenum">
              <a:rPr lang="en-US" smtClean="0"/>
              <a:pPr/>
              <a:t>‹#›</a:t>
            </a:fld>
            <a:endParaRPr lang="en-US"/>
          </a:p>
        </p:txBody>
      </p:sp>
      <p:sp>
        <p:nvSpPr>
          <p:cNvPr id="11" name="Title 10"/>
          <p:cNvSpPr>
            <a:spLocks noGrp="1"/>
          </p:cNvSpPr>
          <p:nvPr>
            <p:ph type="title"/>
          </p:nvPr>
        </p:nvSpPr>
        <p:spPr>
          <a:xfrm>
            <a:off x="838199" y="1"/>
            <a:ext cx="10515600" cy="1407227"/>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678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F68164-8ADD-4DF7-B352-A1291E637DC8}" type="datetimeFigureOut">
              <a:rPr lang="en-US" smtClean="0"/>
              <a:t>7/21/2019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E788E-E38E-4124-BA2B-69C1A1EC2603}" type="slidenum">
              <a:rPr lang="en-US" smtClean="0"/>
              <a:t>‹#›</a:t>
            </a:fld>
            <a:endParaRPr lang="en-US"/>
          </a:p>
        </p:txBody>
      </p:sp>
    </p:spTree>
    <p:extLst>
      <p:ext uri="{BB962C8B-B14F-4D97-AF65-F5344CB8AC3E}">
        <p14:creationId xmlns:p14="http://schemas.microsoft.com/office/powerpoint/2010/main" val="1290099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457201"/>
            <a:ext cx="10363200" cy="1470025"/>
          </a:xfrm>
        </p:spPr>
        <p:txBody>
          <a:bodyPr anchor="b"/>
          <a:lstStyle>
            <a:lvl1pPr algn="l">
              <a:defRPr baseline="0">
                <a:solidFill>
                  <a:srgbClr val="003A5D"/>
                </a:solidFill>
                <a:latin typeface="Franklin Gothic Medium" panose="020B0603020102020204" pitchFamily="34" charset="0"/>
              </a:defRPr>
            </a:lvl1pPr>
          </a:lstStyle>
          <a:p>
            <a:r>
              <a:rPr lang="en-US" dirty="0"/>
              <a:t>CLICK TO EDIT MASTER STYLE TITLE</a:t>
            </a:r>
          </a:p>
        </p:txBody>
      </p:sp>
      <p:sp>
        <p:nvSpPr>
          <p:cNvPr id="3" name="Subtitle 2"/>
          <p:cNvSpPr>
            <a:spLocks noGrp="1"/>
          </p:cNvSpPr>
          <p:nvPr>
            <p:ph type="subTitle" idx="1" hasCustomPrompt="1"/>
          </p:nvPr>
        </p:nvSpPr>
        <p:spPr>
          <a:xfrm>
            <a:off x="914400" y="2590800"/>
            <a:ext cx="10363200" cy="1371600"/>
          </a:xfrm>
        </p:spPr>
        <p:txBody>
          <a:bodyPr>
            <a:normAutofit/>
          </a:bodyPr>
          <a:lstStyle>
            <a:lvl1pPr marL="0" indent="0" algn="l">
              <a:spcBef>
                <a:spcPts val="300"/>
              </a:spcBef>
              <a:buNone/>
              <a:defRPr sz="2800" b="1" baseline="0">
                <a:solidFill>
                  <a:schemeClr val="tx1"/>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Title(s), Affiliation(s)</a:t>
            </a:r>
          </a:p>
        </p:txBody>
      </p:sp>
      <p:sp>
        <p:nvSpPr>
          <p:cNvPr id="4" name="Date Placeholder 3"/>
          <p:cNvSpPr>
            <a:spLocks noGrp="1"/>
          </p:cNvSpPr>
          <p:nvPr>
            <p:ph type="dt" sz="half" idx="10"/>
          </p:nvPr>
        </p:nvSpPr>
        <p:spPr/>
        <p:txBody>
          <a:bodyPr/>
          <a:lstStyle/>
          <a:p>
            <a:fld id="{A8ECFB5E-3A97-432C-86C7-6BE4FB864623}" type="datetime1">
              <a:rPr lang="en-US" smtClean="0"/>
              <a:t>7/21/2019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E788E-E38E-4124-BA2B-69C1A1EC2603}" type="slidenum">
              <a:rPr lang="en-US" smtClean="0"/>
              <a:t>‹#›</a:t>
            </a:fld>
            <a:endParaRPr lang="en-US"/>
          </a:p>
        </p:txBody>
      </p:sp>
      <p:cxnSp>
        <p:nvCxnSpPr>
          <p:cNvPr id="8" name="Straight Connector 7"/>
          <p:cNvCxnSpPr/>
          <p:nvPr userDrawn="1"/>
        </p:nvCxnSpPr>
        <p:spPr>
          <a:xfrm>
            <a:off x="914400" y="1905000"/>
            <a:ext cx="10363200" cy="0"/>
          </a:xfrm>
          <a:prstGeom prst="line">
            <a:avLst/>
          </a:prstGeom>
          <a:ln w="28575">
            <a:solidFill>
              <a:srgbClr val="6CC04A"/>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914400" y="4267200"/>
            <a:ext cx="10363200" cy="990600"/>
          </a:xfrm>
        </p:spPr>
        <p:txBody>
          <a:bodyPr>
            <a:noAutofit/>
          </a:bodyPr>
          <a:lstStyle>
            <a:lvl1pPr marL="0" indent="0">
              <a:spcBef>
                <a:spcPts val="300"/>
              </a:spcBef>
              <a:buNone/>
              <a:defRPr sz="2000" b="1">
                <a:latin typeface="Franklin Gothic Medium" panose="020B0603020102020204" pitchFamily="34" charset="0"/>
              </a:defRPr>
            </a:lvl1pPr>
          </a:lstStyle>
          <a:p>
            <a:pPr lvl="0"/>
            <a:r>
              <a:rPr lang="en-US" dirty="0"/>
              <a:t>What (meeting, conference, webinar) , Where, When</a:t>
            </a:r>
          </a:p>
        </p:txBody>
      </p:sp>
      <p:pic>
        <p:nvPicPr>
          <p:cNvPr id="13" name="Picture 12">
            <a:extLst>
              <a:ext uri="{FF2B5EF4-FFF2-40B4-BE49-F238E27FC236}">
                <a16:creationId xmlns:a16="http://schemas.microsoft.com/office/drawing/2014/main" id="{58F52156-1F5F-4B18-B0C0-D77443051E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050" y="5469827"/>
            <a:ext cx="2852114" cy="1109472"/>
          </a:xfrm>
          <a:prstGeom prst="rect">
            <a:avLst/>
          </a:prstGeom>
        </p:spPr>
      </p:pic>
      <p:pic>
        <p:nvPicPr>
          <p:cNvPr id="14" name="Picture 13">
            <a:extLst>
              <a:ext uri="{FF2B5EF4-FFF2-40B4-BE49-F238E27FC236}">
                <a16:creationId xmlns:a16="http://schemas.microsoft.com/office/drawing/2014/main" id="{C999FFE9-68E5-471D-84C5-A48FABE2E6A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5309953" y="5567363"/>
            <a:ext cx="1554480" cy="914400"/>
          </a:xfrm>
          <a:prstGeom prst="rect">
            <a:avLst/>
          </a:prstGeom>
        </p:spPr>
      </p:pic>
      <p:pic>
        <p:nvPicPr>
          <p:cNvPr id="16" name="Picture 15">
            <a:extLst>
              <a:ext uri="{FF2B5EF4-FFF2-40B4-BE49-F238E27FC236}">
                <a16:creationId xmlns:a16="http://schemas.microsoft.com/office/drawing/2014/main" id="{C3EDFE43-CFFE-491B-96C9-EDD6BB4A2D0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20200" y="5617240"/>
            <a:ext cx="2007524" cy="814647"/>
          </a:xfrm>
          <a:prstGeom prst="rect">
            <a:avLst/>
          </a:prstGeom>
        </p:spPr>
      </p:pic>
    </p:spTree>
    <p:extLst>
      <p:ext uri="{BB962C8B-B14F-4D97-AF65-F5344CB8AC3E}">
        <p14:creationId xmlns:p14="http://schemas.microsoft.com/office/powerpoint/2010/main" val="3316330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p:spPr>
        <p:txBody>
          <a:bodyPr/>
          <a:lstStyle>
            <a:lvl1pPr>
              <a:defRPr/>
            </a:lvl1pPr>
          </a:lstStyle>
          <a:p>
            <a:r>
              <a:rPr lang="en-US" dirty="0"/>
              <a:t>Click to edit master title style</a:t>
            </a:r>
          </a:p>
        </p:txBody>
      </p:sp>
      <p:sp>
        <p:nvSpPr>
          <p:cNvPr id="4" name="Date Placeholder 3"/>
          <p:cNvSpPr>
            <a:spLocks noGrp="1"/>
          </p:cNvSpPr>
          <p:nvPr>
            <p:ph type="dt" sz="half" idx="10"/>
          </p:nvPr>
        </p:nvSpPr>
        <p:spPr/>
        <p:txBody>
          <a:bodyPr/>
          <a:lstStyle/>
          <a:p>
            <a:pPr>
              <a:defRPr/>
            </a:pPr>
            <a:fld id="{E1F68164-8ADD-4DF7-B352-A1291E637DC8}" type="datetimeFigureOut">
              <a:rPr lang="en-US" smtClean="0">
                <a:solidFill>
                  <a:prstClr val="black">
                    <a:tint val="75000"/>
                  </a:prstClr>
                </a:solidFill>
              </a:rPr>
              <a:pPr>
                <a:defRPr/>
              </a:pPr>
              <a:t>7/21/2019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B2E788E-E38E-4124-BA2B-69C1A1EC2603}"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Text Placeholder 7"/>
          <p:cNvSpPr>
            <a:spLocks noGrp="1"/>
          </p:cNvSpPr>
          <p:nvPr>
            <p:ph type="body" sz="quarter" idx="13"/>
          </p:nvPr>
        </p:nvSpPr>
        <p:spPr>
          <a:xfrm>
            <a:off x="6400800" y="1600200"/>
            <a:ext cx="5181600" cy="4526280"/>
          </a:xfrm>
        </p:spPr>
        <p:txBody>
          <a:bodyPr/>
          <a:lstStyle>
            <a:lvl1pPr>
              <a:spcBef>
                <a:spcPts val="1200"/>
              </a:spcBef>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609600" y="1600200"/>
            <a:ext cx="5181600" cy="4526280"/>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8016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F68164-8ADD-4DF7-B352-A1291E637DC8}" type="datetimeFigureOut">
              <a:rPr lang="en-US" smtClean="0"/>
              <a:t>7/21/2019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E788E-E38E-4124-BA2B-69C1A1EC2603}" type="slidenum">
              <a:rPr lang="en-US" smtClean="0"/>
              <a:t>‹#›</a:t>
            </a:fld>
            <a:endParaRPr lang="en-US"/>
          </a:p>
        </p:txBody>
      </p:sp>
    </p:spTree>
    <p:extLst>
      <p:ext uri="{BB962C8B-B14F-4D97-AF65-F5344CB8AC3E}">
        <p14:creationId xmlns:p14="http://schemas.microsoft.com/office/powerpoint/2010/main" val="2208354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F68164-8ADD-4DF7-B352-A1291E637DC8}" type="datetimeFigureOut">
              <a:rPr lang="en-US" smtClean="0"/>
              <a:t>7/21/2019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2E788E-E38E-4124-BA2B-69C1A1EC2603}" type="slidenum">
              <a:rPr lang="en-US" smtClean="0"/>
              <a:t>‹#›</a:t>
            </a:fld>
            <a:endParaRPr lang="en-US"/>
          </a:p>
        </p:txBody>
      </p:sp>
    </p:spTree>
    <p:extLst>
      <p:ext uri="{BB962C8B-B14F-4D97-AF65-F5344CB8AC3E}">
        <p14:creationId xmlns:p14="http://schemas.microsoft.com/office/powerpoint/2010/main" val="3397178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Date Placeholder 2"/>
          <p:cNvSpPr>
            <a:spLocks noGrp="1"/>
          </p:cNvSpPr>
          <p:nvPr>
            <p:ph type="dt" sz="half" idx="10"/>
          </p:nvPr>
        </p:nvSpPr>
        <p:spPr/>
        <p:txBody>
          <a:bodyPr/>
          <a:lstStyle/>
          <a:p>
            <a:fld id="{E1F68164-8ADD-4DF7-B352-A1291E637DC8}" type="datetimeFigureOut">
              <a:rPr lang="en-US" smtClean="0"/>
              <a:t>7/21/2019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2E788E-E38E-4124-BA2B-69C1A1EC2603}" type="slidenum">
              <a:rPr lang="en-US" smtClean="0"/>
              <a:t>‹#›</a:t>
            </a:fld>
            <a:endParaRPr lang="en-US"/>
          </a:p>
        </p:txBody>
      </p:sp>
    </p:spTree>
    <p:extLst>
      <p:ext uri="{BB962C8B-B14F-4D97-AF65-F5344CB8AC3E}">
        <p14:creationId xmlns:p14="http://schemas.microsoft.com/office/powerpoint/2010/main" val="4009263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68164-8ADD-4DF7-B352-A1291E637DC8}" type="datetimeFigureOut">
              <a:rPr lang="en-US" smtClean="0"/>
              <a:t>7/21/2019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2E788E-E38E-4124-BA2B-69C1A1EC2603}" type="slidenum">
              <a:rPr lang="en-US" smtClean="0"/>
              <a:t>‹#›</a:t>
            </a:fld>
            <a:endParaRPr lang="en-US"/>
          </a:p>
        </p:txBody>
      </p:sp>
    </p:spTree>
    <p:extLst>
      <p:ext uri="{BB962C8B-B14F-4D97-AF65-F5344CB8AC3E}">
        <p14:creationId xmlns:p14="http://schemas.microsoft.com/office/powerpoint/2010/main" val="1453412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2">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482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hank You">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7A3314D-C316-4DA4-9C8F-87E456029AB5}"/>
              </a:ext>
            </a:extLst>
          </p:cNvPr>
          <p:cNvGrpSpPr/>
          <p:nvPr userDrawn="1"/>
        </p:nvGrpSpPr>
        <p:grpSpPr>
          <a:xfrm>
            <a:off x="-757243" y="-3331568"/>
            <a:ext cx="11140700" cy="10840700"/>
            <a:chOff x="-916738" y="-3331568"/>
            <a:chExt cx="11140700" cy="10840700"/>
          </a:xfrm>
        </p:grpSpPr>
        <p:pic>
          <p:nvPicPr>
            <p:cNvPr id="4" name="Graphic 3">
              <a:extLst>
                <a:ext uri="{FF2B5EF4-FFF2-40B4-BE49-F238E27FC236}">
                  <a16:creationId xmlns:a16="http://schemas.microsoft.com/office/drawing/2014/main" id="{A45BEA14-4492-43C9-A4FF-A3A647C2345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0548" y="-383030"/>
              <a:ext cx="9183414" cy="7513702"/>
            </a:xfrm>
            <a:prstGeom prst="rect">
              <a:avLst/>
            </a:prstGeom>
          </p:spPr>
        </p:pic>
        <p:sp>
          <p:nvSpPr>
            <p:cNvPr id="6" name="Rectangle 5">
              <a:extLst>
                <a:ext uri="{FF2B5EF4-FFF2-40B4-BE49-F238E27FC236}">
                  <a16:creationId xmlns:a16="http://schemas.microsoft.com/office/drawing/2014/main" id="{841273BE-5040-4519-A9C8-40343D2025C1}"/>
                </a:ext>
              </a:extLst>
            </p:cNvPr>
            <p:cNvSpPr/>
            <p:nvPr userDrawn="1"/>
          </p:nvSpPr>
          <p:spPr>
            <a:xfrm rot="2342389">
              <a:off x="-916738" y="-3331568"/>
              <a:ext cx="6709750" cy="10840700"/>
            </a:xfrm>
            <a:custGeom>
              <a:avLst/>
              <a:gdLst>
                <a:gd name="connsiteX0" fmla="*/ 0 w 6643141"/>
                <a:gd name="connsiteY0" fmla="*/ 0 h 11302745"/>
                <a:gd name="connsiteX1" fmla="*/ 6643141 w 6643141"/>
                <a:gd name="connsiteY1" fmla="*/ 0 h 11302745"/>
                <a:gd name="connsiteX2" fmla="*/ 6643141 w 6643141"/>
                <a:gd name="connsiteY2" fmla="*/ 11302745 h 11302745"/>
                <a:gd name="connsiteX3" fmla="*/ 0 w 6643141"/>
                <a:gd name="connsiteY3" fmla="*/ 11302745 h 11302745"/>
                <a:gd name="connsiteX4" fmla="*/ 0 w 6643141"/>
                <a:gd name="connsiteY4" fmla="*/ 0 h 11302745"/>
                <a:gd name="connsiteX0" fmla="*/ 2680673 w 6643141"/>
                <a:gd name="connsiteY0" fmla="*/ 3382065 h 11302745"/>
                <a:gd name="connsiteX1" fmla="*/ 6643141 w 6643141"/>
                <a:gd name="connsiteY1" fmla="*/ 0 h 11302745"/>
                <a:gd name="connsiteX2" fmla="*/ 6643141 w 6643141"/>
                <a:gd name="connsiteY2" fmla="*/ 11302745 h 11302745"/>
                <a:gd name="connsiteX3" fmla="*/ 0 w 6643141"/>
                <a:gd name="connsiteY3" fmla="*/ 11302745 h 11302745"/>
                <a:gd name="connsiteX4" fmla="*/ 2680673 w 6643141"/>
                <a:gd name="connsiteY4" fmla="*/ 3382065 h 11302745"/>
                <a:gd name="connsiteX0" fmla="*/ 2680673 w 6805491"/>
                <a:gd name="connsiteY0" fmla="*/ 3079988 h 11000668"/>
                <a:gd name="connsiteX1" fmla="*/ 6805491 w 6805491"/>
                <a:gd name="connsiteY1" fmla="*/ 0 h 11000668"/>
                <a:gd name="connsiteX2" fmla="*/ 6643141 w 6805491"/>
                <a:gd name="connsiteY2" fmla="*/ 11000668 h 11000668"/>
                <a:gd name="connsiteX3" fmla="*/ 0 w 6805491"/>
                <a:gd name="connsiteY3" fmla="*/ 11000668 h 11000668"/>
                <a:gd name="connsiteX4" fmla="*/ 2680673 w 6805491"/>
                <a:gd name="connsiteY4" fmla="*/ 3079988 h 11000668"/>
                <a:gd name="connsiteX0" fmla="*/ 168145 w 6805491"/>
                <a:gd name="connsiteY0" fmla="*/ 5406642 h 11000668"/>
                <a:gd name="connsiteX1" fmla="*/ 6805491 w 6805491"/>
                <a:gd name="connsiteY1" fmla="*/ 0 h 11000668"/>
                <a:gd name="connsiteX2" fmla="*/ 6643141 w 6805491"/>
                <a:gd name="connsiteY2" fmla="*/ 11000668 h 11000668"/>
                <a:gd name="connsiteX3" fmla="*/ 0 w 6805491"/>
                <a:gd name="connsiteY3" fmla="*/ 11000668 h 11000668"/>
                <a:gd name="connsiteX4" fmla="*/ 168145 w 6805491"/>
                <a:gd name="connsiteY4" fmla="*/ 5406642 h 11000668"/>
                <a:gd name="connsiteX0" fmla="*/ 0 w 6637346"/>
                <a:gd name="connsiteY0" fmla="*/ 5406642 h 11000668"/>
                <a:gd name="connsiteX1" fmla="*/ 6637346 w 6637346"/>
                <a:gd name="connsiteY1" fmla="*/ 0 h 11000668"/>
                <a:gd name="connsiteX2" fmla="*/ 6474996 w 6637346"/>
                <a:gd name="connsiteY2" fmla="*/ 11000668 h 11000668"/>
                <a:gd name="connsiteX3" fmla="*/ 4325134 w 6637346"/>
                <a:gd name="connsiteY3" fmla="*/ 10785466 h 11000668"/>
                <a:gd name="connsiteX4" fmla="*/ 0 w 6637346"/>
                <a:gd name="connsiteY4" fmla="*/ 5406642 h 11000668"/>
                <a:gd name="connsiteX0" fmla="*/ 0 w 6637346"/>
                <a:gd name="connsiteY0" fmla="*/ 5406642 h 11000668"/>
                <a:gd name="connsiteX1" fmla="*/ 6637346 w 6637346"/>
                <a:gd name="connsiteY1" fmla="*/ 0 h 11000668"/>
                <a:gd name="connsiteX2" fmla="*/ 6474996 w 6637346"/>
                <a:gd name="connsiteY2" fmla="*/ 11000668 h 11000668"/>
                <a:gd name="connsiteX3" fmla="*/ 4315029 w 6637346"/>
                <a:gd name="connsiteY3" fmla="*/ 10773007 h 11000668"/>
                <a:gd name="connsiteX4" fmla="*/ 0 w 6637346"/>
                <a:gd name="connsiteY4" fmla="*/ 5406642 h 11000668"/>
                <a:gd name="connsiteX0" fmla="*/ 0 w 6664621"/>
                <a:gd name="connsiteY0" fmla="*/ 5449415 h 11000668"/>
                <a:gd name="connsiteX1" fmla="*/ 6664621 w 6664621"/>
                <a:gd name="connsiteY1" fmla="*/ 0 h 11000668"/>
                <a:gd name="connsiteX2" fmla="*/ 6502271 w 6664621"/>
                <a:gd name="connsiteY2" fmla="*/ 11000668 h 11000668"/>
                <a:gd name="connsiteX3" fmla="*/ 4342304 w 6664621"/>
                <a:gd name="connsiteY3" fmla="*/ 10773007 h 11000668"/>
                <a:gd name="connsiteX4" fmla="*/ 0 w 6664621"/>
                <a:gd name="connsiteY4" fmla="*/ 5449415 h 11000668"/>
                <a:gd name="connsiteX0" fmla="*/ 0 w 6664621"/>
                <a:gd name="connsiteY0" fmla="*/ 5449415 h 10773007"/>
                <a:gd name="connsiteX1" fmla="*/ 6664621 w 6664621"/>
                <a:gd name="connsiteY1" fmla="*/ 0 h 10773007"/>
                <a:gd name="connsiteX2" fmla="*/ 6289966 w 6664621"/>
                <a:gd name="connsiteY2" fmla="*/ 9210707 h 10773007"/>
                <a:gd name="connsiteX3" fmla="*/ 4342304 w 6664621"/>
                <a:gd name="connsiteY3" fmla="*/ 10773007 h 10773007"/>
                <a:gd name="connsiteX4" fmla="*/ 0 w 6664621"/>
                <a:gd name="connsiteY4" fmla="*/ 5449415 h 10773007"/>
                <a:gd name="connsiteX0" fmla="*/ 0 w 6664621"/>
                <a:gd name="connsiteY0" fmla="*/ 5449415 h 10820491"/>
                <a:gd name="connsiteX1" fmla="*/ 6664621 w 6664621"/>
                <a:gd name="connsiteY1" fmla="*/ 0 h 10820491"/>
                <a:gd name="connsiteX2" fmla="*/ 6289966 w 6664621"/>
                <a:gd name="connsiteY2" fmla="*/ 9210707 h 10820491"/>
                <a:gd name="connsiteX3" fmla="*/ 4360157 w 6664621"/>
                <a:gd name="connsiteY3" fmla="*/ 10820491 h 10820491"/>
                <a:gd name="connsiteX4" fmla="*/ 0 w 6664621"/>
                <a:gd name="connsiteY4" fmla="*/ 5449415 h 10820491"/>
                <a:gd name="connsiteX0" fmla="*/ 0 w 6689541"/>
                <a:gd name="connsiteY0" fmla="*/ 5469624 h 10820491"/>
                <a:gd name="connsiteX1" fmla="*/ 6689541 w 6689541"/>
                <a:gd name="connsiteY1" fmla="*/ 0 h 10820491"/>
                <a:gd name="connsiteX2" fmla="*/ 6314886 w 6689541"/>
                <a:gd name="connsiteY2" fmla="*/ 9210707 h 10820491"/>
                <a:gd name="connsiteX3" fmla="*/ 4385077 w 6689541"/>
                <a:gd name="connsiteY3" fmla="*/ 10820491 h 10820491"/>
                <a:gd name="connsiteX4" fmla="*/ 0 w 6689541"/>
                <a:gd name="connsiteY4" fmla="*/ 5469624 h 10820491"/>
                <a:gd name="connsiteX0" fmla="*/ 0 w 6709750"/>
                <a:gd name="connsiteY0" fmla="*/ 5444705 h 10820491"/>
                <a:gd name="connsiteX1" fmla="*/ 6709750 w 6709750"/>
                <a:gd name="connsiteY1" fmla="*/ 0 h 10820491"/>
                <a:gd name="connsiteX2" fmla="*/ 6335095 w 6709750"/>
                <a:gd name="connsiteY2" fmla="*/ 9210707 h 10820491"/>
                <a:gd name="connsiteX3" fmla="*/ 4405286 w 6709750"/>
                <a:gd name="connsiteY3" fmla="*/ 10820491 h 10820491"/>
                <a:gd name="connsiteX4" fmla="*/ 0 w 6709750"/>
                <a:gd name="connsiteY4" fmla="*/ 5444705 h 10820491"/>
                <a:gd name="connsiteX0" fmla="*/ 0 w 6709750"/>
                <a:gd name="connsiteY0" fmla="*/ 5444705 h 10840700"/>
                <a:gd name="connsiteX1" fmla="*/ 6709750 w 6709750"/>
                <a:gd name="connsiteY1" fmla="*/ 0 h 10840700"/>
                <a:gd name="connsiteX2" fmla="*/ 6335095 w 6709750"/>
                <a:gd name="connsiteY2" fmla="*/ 9210707 h 10840700"/>
                <a:gd name="connsiteX3" fmla="*/ 4380366 w 6709750"/>
                <a:gd name="connsiteY3" fmla="*/ 10840700 h 10840700"/>
                <a:gd name="connsiteX4" fmla="*/ 0 w 6709750"/>
                <a:gd name="connsiteY4" fmla="*/ 5444705 h 1084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9750" h="10840700">
                  <a:moveTo>
                    <a:pt x="0" y="5444705"/>
                  </a:moveTo>
                  <a:lnTo>
                    <a:pt x="6709750" y="0"/>
                  </a:lnTo>
                  <a:lnTo>
                    <a:pt x="6335095" y="9210707"/>
                  </a:lnTo>
                  <a:lnTo>
                    <a:pt x="4380366" y="10840700"/>
                  </a:lnTo>
                  <a:lnTo>
                    <a:pt x="0" y="54447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3049" y="5782702"/>
            <a:ext cx="2357119" cy="916919"/>
          </a:xfrm>
          <a:prstGeom prst="rect">
            <a:avLst/>
          </a:prstGeom>
        </p:spPr>
      </p:pic>
      <p:sp>
        <p:nvSpPr>
          <p:cNvPr id="10" name="Date Placeholder 1"/>
          <p:cNvSpPr>
            <a:spLocks noGrp="1"/>
          </p:cNvSpPr>
          <p:nvPr>
            <p:ph type="dt" sz="half" idx="10"/>
          </p:nvPr>
        </p:nvSpPr>
        <p:spPr>
          <a:xfrm>
            <a:off x="609600" y="6356351"/>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81C644-5E25-4EC2-8921-744A839BF76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7/21/2019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Footer Placeholder 2"/>
          <p:cNvSpPr>
            <a:spLocks noGrp="1"/>
          </p:cNvSpPr>
          <p:nvPr>
            <p:ph type="ftr" sz="quarter" idx="11"/>
          </p:nvPr>
        </p:nvSpPr>
        <p:spPr>
          <a:xfrm>
            <a:off x="4165600" y="6356351"/>
            <a:ext cx="3860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5" name="Slide Number Placeholder 3"/>
          <p:cNvSpPr>
            <a:spLocks noGrp="1"/>
          </p:cNvSpPr>
          <p:nvPr>
            <p:ph type="sldNum" sz="quarter" idx="12"/>
          </p:nvPr>
        </p:nvSpPr>
        <p:spPr>
          <a:xfrm>
            <a:off x="8737600"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F437A-992A-40CD-95A5-DA73404DA10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6" name="Rectangle 15"/>
          <p:cNvSpPr>
            <a:spLocks noChangeArrowheads="1"/>
          </p:cNvSpPr>
          <p:nvPr/>
        </p:nvSpPr>
        <p:spPr bwMode="auto">
          <a:xfrm>
            <a:off x="7193026" y="2880957"/>
            <a:ext cx="4766744"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Franklin Gothic Book" panose="020B0503020102020204" pitchFamily="34" charset="0"/>
                <a:ea typeface="Calibri" pitchFamily="34" charset="0"/>
                <a:cs typeface="Times New Roman" pitchFamily="18" charset="0"/>
              </a:rPr>
              <a:t>Project SOAR (Cooperative Agreement AID-OAA-A-14-00060) is made possible by the generous support of the American people through the United States President’s Emergency Plan for AIDS Relief (PEFPAR) and United States Agency for International Development (USAID). The contents of this presentation are the sole responsibility of Project SOAR and Population Council and do not necessarily reflect the views of PEPFAR, USAID, or the United States Government.</a:t>
            </a:r>
          </a:p>
          <a:p>
            <a:pPr marL="0" marR="0" lvl="0" indent="0" algn="l" defTabSz="914400" rtl="0" eaLnBrk="1" fontAlgn="base" latinLnBrk="0" hangingPunct="1">
              <a:lnSpc>
                <a:spcPct val="100000"/>
              </a:lnSpc>
              <a:spcBef>
                <a:spcPts val="1200"/>
              </a:spcBef>
              <a:spcAft>
                <a:spcPts val="120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Franklin Gothic Book" panose="020B0503020102020204" pitchFamily="34" charset="0"/>
                <a:ea typeface="Calibri" pitchFamily="34" charset="0"/>
                <a:cs typeface="Times New Roman" pitchFamily="18" charset="0"/>
              </a:rPr>
              <a:t>Through operations research, Project SOAR will determine how best to address challenges and gaps that remain in the delivery of HIV and AIDS care and support, treatment, and prevention services. Project SOAR is producing a large, multifaceted body of high-quality evidence to guide the planning and implementation of HIV and AIDS programs and policies. Led by the Population Council, Project SOAR is implemented in collaboration with </a:t>
            </a:r>
            <a:r>
              <a:rPr kumimoji="0" lang="en-US" altLang="en-US" sz="1100" b="0" i="0" u="none" strike="noStrike" kern="1200" cap="none" spc="0" normalizeH="0" baseline="0" noProof="0" dirty="0" err="1">
                <a:ln>
                  <a:noFill/>
                </a:ln>
                <a:solidFill>
                  <a:prstClr val="black"/>
                </a:solidFill>
                <a:effectLst/>
                <a:uLnTx/>
                <a:uFillTx/>
                <a:latin typeface="Franklin Gothic Book" panose="020B0503020102020204" pitchFamily="34" charset="0"/>
                <a:ea typeface="Calibri" pitchFamily="34" charset="0"/>
                <a:cs typeface="Times New Roman" pitchFamily="18" charset="0"/>
              </a:rPr>
              <a:t>Avenir</a:t>
            </a:r>
            <a:r>
              <a:rPr kumimoji="0" lang="en-US" altLang="en-US" sz="1100" b="0" i="0" u="none" strike="noStrike" kern="1200" cap="none" spc="0" normalizeH="0" baseline="0" noProof="0" dirty="0">
                <a:ln>
                  <a:noFill/>
                </a:ln>
                <a:solidFill>
                  <a:prstClr val="black"/>
                </a:solidFill>
                <a:effectLst/>
                <a:uLnTx/>
                <a:uFillTx/>
                <a:latin typeface="Franklin Gothic Book" panose="020B0503020102020204" pitchFamily="34" charset="0"/>
                <a:ea typeface="Calibri" pitchFamily="34" charset="0"/>
                <a:cs typeface="Times New Roman" pitchFamily="18" charset="0"/>
              </a:rPr>
              <a:t> Health, Elizabeth Glaser Pediatric AIDS Foundation, Johns Hopkins University, Palladium, and The University of North Carolina.</a:t>
            </a:r>
          </a:p>
        </p:txBody>
      </p:sp>
      <p:sp>
        <p:nvSpPr>
          <p:cNvPr id="17" name="TextBox 16"/>
          <p:cNvSpPr txBox="1"/>
          <p:nvPr/>
        </p:nvSpPr>
        <p:spPr>
          <a:xfrm>
            <a:off x="609600" y="457201"/>
            <a:ext cx="1097280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Thank You</a:t>
            </a:r>
          </a:p>
        </p:txBody>
      </p:sp>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l="4664" t="3059" r="11429"/>
          <a:stretch/>
        </p:blipFill>
        <p:spPr>
          <a:xfrm>
            <a:off x="8279017" y="5819895"/>
            <a:ext cx="1077936" cy="732584"/>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54736" y="5887612"/>
            <a:ext cx="1659111" cy="673262"/>
          </a:xfrm>
          <a:prstGeom prst="rect">
            <a:avLst/>
          </a:prstGeom>
        </p:spPr>
      </p:pic>
      <p:sp>
        <p:nvSpPr>
          <p:cNvPr id="13" name="Rectangle 12">
            <a:extLst>
              <a:ext uri="{FF2B5EF4-FFF2-40B4-BE49-F238E27FC236}">
                <a16:creationId xmlns:a16="http://schemas.microsoft.com/office/drawing/2014/main" id="{3A9A0D32-4018-4B64-84BC-77FD65B3F8E6}"/>
              </a:ext>
            </a:extLst>
          </p:cNvPr>
          <p:cNvSpPr/>
          <p:nvPr userDrawn="1"/>
        </p:nvSpPr>
        <p:spPr>
          <a:xfrm>
            <a:off x="0" y="0"/>
            <a:ext cx="12192000" cy="6868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7" name="Group 56">
            <a:extLst>
              <a:ext uri="{FF2B5EF4-FFF2-40B4-BE49-F238E27FC236}">
                <a16:creationId xmlns:a16="http://schemas.microsoft.com/office/drawing/2014/main" id="{7EB6C8C9-7C12-4D41-B239-8F5D22E6E06B}"/>
              </a:ext>
            </a:extLst>
          </p:cNvPr>
          <p:cNvGrpSpPr/>
          <p:nvPr userDrawn="1"/>
        </p:nvGrpSpPr>
        <p:grpSpPr>
          <a:xfrm>
            <a:off x="894776" y="1486562"/>
            <a:ext cx="4544778" cy="3693770"/>
            <a:chOff x="894776" y="1486562"/>
            <a:chExt cx="4544778" cy="3693770"/>
          </a:xfrm>
        </p:grpSpPr>
        <p:grpSp>
          <p:nvGrpSpPr>
            <p:cNvPr id="56" name="Group 55">
              <a:extLst>
                <a:ext uri="{FF2B5EF4-FFF2-40B4-BE49-F238E27FC236}">
                  <a16:creationId xmlns:a16="http://schemas.microsoft.com/office/drawing/2014/main" id="{5ACA38A0-A90E-4FDD-80D6-9CC3BD6DAEAC}"/>
                </a:ext>
              </a:extLst>
            </p:cNvPr>
            <p:cNvGrpSpPr/>
            <p:nvPr userDrawn="1"/>
          </p:nvGrpSpPr>
          <p:grpSpPr>
            <a:xfrm>
              <a:off x="1832931" y="1631917"/>
              <a:ext cx="2668469" cy="2484857"/>
              <a:chOff x="1811665" y="1631917"/>
              <a:chExt cx="2668469" cy="2484857"/>
            </a:xfrm>
          </p:grpSpPr>
          <p:grpSp>
            <p:nvGrpSpPr>
              <p:cNvPr id="46" name="Group 45">
                <a:extLst>
                  <a:ext uri="{FF2B5EF4-FFF2-40B4-BE49-F238E27FC236}">
                    <a16:creationId xmlns:a16="http://schemas.microsoft.com/office/drawing/2014/main" id="{B4222F90-BDE5-4C19-ACC6-0EE0BDF4DFC8}"/>
                  </a:ext>
                </a:extLst>
              </p:cNvPr>
              <p:cNvGrpSpPr/>
              <p:nvPr userDrawn="1"/>
            </p:nvGrpSpPr>
            <p:grpSpPr>
              <a:xfrm>
                <a:off x="3199972" y="2923509"/>
                <a:ext cx="1280162" cy="1193265"/>
                <a:chOff x="-2730906" y="-1263085"/>
                <a:chExt cx="1280162" cy="1193265"/>
              </a:xfrm>
            </p:grpSpPr>
            <p:sp>
              <p:nvSpPr>
                <p:cNvPr id="14" name="Rectangle: Rounded Corners 13">
                  <a:extLst>
                    <a:ext uri="{FF2B5EF4-FFF2-40B4-BE49-F238E27FC236}">
                      <a16:creationId xmlns:a16="http://schemas.microsoft.com/office/drawing/2014/main" id="{40294E31-8F9C-40BA-AC1E-FC177E9B5A9E}"/>
                    </a:ext>
                  </a:extLst>
                </p:cNvPr>
                <p:cNvSpPr/>
                <p:nvPr userDrawn="1"/>
              </p:nvSpPr>
              <p:spPr>
                <a:xfrm>
                  <a:off x="-2730904" y="-1258540"/>
                  <a:ext cx="1280160" cy="11887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Graphic 8">
                  <a:extLst>
                    <a:ext uri="{FF2B5EF4-FFF2-40B4-BE49-F238E27FC236}">
                      <a16:creationId xmlns:a16="http://schemas.microsoft.com/office/drawing/2014/main" id="{C3249477-CBEC-44E6-8E85-37A9A1AC36F3}"/>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57551" y="-1263085"/>
                  <a:ext cx="933450" cy="933450"/>
                </a:xfrm>
                <a:prstGeom prst="rect">
                  <a:avLst/>
                </a:prstGeom>
              </p:spPr>
            </p:pic>
            <p:sp>
              <p:nvSpPr>
                <p:cNvPr id="18" name="TextBox 17">
                  <a:extLst>
                    <a:ext uri="{FF2B5EF4-FFF2-40B4-BE49-F238E27FC236}">
                      <a16:creationId xmlns:a16="http://schemas.microsoft.com/office/drawing/2014/main" id="{8996BDAA-FC70-46A2-86BC-9B95852167F9}"/>
                    </a:ext>
                  </a:extLst>
                </p:cNvPr>
                <p:cNvSpPr txBox="1"/>
                <p:nvPr userDrawn="1"/>
              </p:nvSpPr>
              <p:spPr>
                <a:xfrm>
                  <a:off x="-2730906" y="-444618"/>
                  <a:ext cx="12801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Demi Cond" panose="020B0706030402020204" pitchFamily="34" charset="0"/>
                      <a:ea typeface="+mn-ea"/>
                      <a:cs typeface="+mn-cs"/>
                    </a:rPr>
                    <a:t>NEWS</a:t>
                  </a:r>
                </a:p>
              </p:txBody>
            </p:sp>
          </p:grpSp>
          <p:grpSp>
            <p:nvGrpSpPr>
              <p:cNvPr id="45" name="Group 44">
                <a:extLst>
                  <a:ext uri="{FF2B5EF4-FFF2-40B4-BE49-F238E27FC236}">
                    <a16:creationId xmlns:a16="http://schemas.microsoft.com/office/drawing/2014/main" id="{239175A4-8C64-4FA8-99CE-603A40BE1FEA}"/>
                  </a:ext>
                </a:extLst>
              </p:cNvPr>
              <p:cNvGrpSpPr/>
              <p:nvPr userDrawn="1"/>
            </p:nvGrpSpPr>
            <p:grpSpPr>
              <a:xfrm>
                <a:off x="3199972" y="1631917"/>
                <a:ext cx="1280162" cy="1188720"/>
                <a:chOff x="-3716109" y="289610"/>
                <a:chExt cx="1280162" cy="1188720"/>
              </a:xfrm>
            </p:grpSpPr>
            <p:sp>
              <p:nvSpPr>
                <p:cNvPr id="22" name="Rectangle: Rounded Corners 21">
                  <a:extLst>
                    <a:ext uri="{FF2B5EF4-FFF2-40B4-BE49-F238E27FC236}">
                      <a16:creationId xmlns:a16="http://schemas.microsoft.com/office/drawing/2014/main" id="{1BEA5B90-0DA8-4796-BC67-9810AA9E1B63}"/>
                    </a:ext>
                  </a:extLst>
                </p:cNvPr>
                <p:cNvSpPr/>
                <p:nvPr userDrawn="1"/>
              </p:nvSpPr>
              <p:spPr>
                <a:xfrm>
                  <a:off x="-3716107" y="289610"/>
                  <a:ext cx="1280160" cy="11887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3" name="Graphic 22">
                  <a:extLst>
                    <a:ext uri="{FF2B5EF4-FFF2-40B4-BE49-F238E27FC236}">
                      <a16:creationId xmlns:a16="http://schemas.microsoft.com/office/drawing/2014/main" id="{FEEF7B23-2F69-43D2-A561-CDD7139E503F}"/>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00322" y="412656"/>
                  <a:ext cx="848591" cy="687358"/>
                </a:xfrm>
                <a:prstGeom prst="rect">
                  <a:avLst/>
                </a:prstGeom>
              </p:spPr>
            </p:pic>
            <p:sp>
              <p:nvSpPr>
                <p:cNvPr id="24" name="TextBox 23">
                  <a:extLst>
                    <a:ext uri="{FF2B5EF4-FFF2-40B4-BE49-F238E27FC236}">
                      <a16:creationId xmlns:a16="http://schemas.microsoft.com/office/drawing/2014/main" id="{2D2403E7-F06A-4E85-871B-3C3029E8D9A7}"/>
                    </a:ext>
                  </a:extLst>
                </p:cNvPr>
                <p:cNvSpPr txBox="1"/>
                <p:nvPr userDrawn="1"/>
              </p:nvSpPr>
              <p:spPr>
                <a:xfrm>
                  <a:off x="-3716109" y="1103532"/>
                  <a:ext cx="1280160" cy="3657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Demi Cond" panose="020B0706030402020204" pitchFamily="34" charset="0"/>
                      <a:ea typeface="+mn-ea"/>
                      <a:cs typeface="+mn-cs"/>
                    </a:rPr>
                    <a:t>RESOURCES</a:t>
                  </a:r>
                </a:p>
              </p:txBody>
            </p:sp>
          </p:grpSp>
          <p:grpSp>
            <p:nvGrpSpPr>
              <p:cNvPr id="47" name="Group 46">
                <a:extLst>
                  <a:ext uri="{FF2B5EF4-FFF2-40B4-BE49-F238E27FC236}">
                    <a16:creationId xmlns:a16="http://schemas.microsoft.com/office/drawing/2014/main" id="{90B4F725-9005-4773-AABE-F6B59AB83322}"/>
                  </a:ext>
                </a:extLst>
              </p:cNvPr>
              <p:cNvGrpSpPr/>
              <p:nvPr userDrawn="1"/>
            </p:nvGrpSpPr>
            <p:grpSpPr>
              <a:xfrm>
                <a:off x="1811665" y="1631917"/>
                <a:ext cx="1280162" cy="1188720"/>
                <a:chOff x="-1239908" y="-1865256"/>
                <a:chExt cx="1280162" cy="1188720"/>
              </a:xfrm>
            </p:grpSpPr>
            <p:sp>
              <p:nvSpPr>
                <p:cNvPr id="39" name="Rectangle: Rounded Corners 38">
                  <a:extLst>
                    <a:ext uri="{FF2B5EF4-FFF2-40B4-BE49-F238E27FC236}">
                      <a16:creationId xmlns:a16="http://schemas.microsoft.com/office/drawing/2014/main" id="{52BF3782-BE60-4D3D-9B52-BAE46F26D31F}"/>
                    </a:ext>
                  </a:extLst>
                </p:cNvPr>
                <p:cNvSpPr/>
                <p:nvPr userDrawn="1"/>
              </p:nvSpPr>
              <p:spPr>
                <a:xfrm>
                  <a:off x="-1239906" y="-1865256"/>
                  <a:ext cx="1280160" cy="11887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0" name="Graphic 39">
                  <a:extLst>
                    <a:ext uri="{FF2B5EF4-FFF2-40B4-BE49-F238E27FC236}">
                      <a16:creationId xmlns:a16="http://schemas.microsoft.com/office/drawing/2014/main" id="{3282AF4F-3822-4133-A624-D8D5D79A1644}"/>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43505" y="-1742210"/>
                  <a:ext cx="687358" cy="687358"/>
                </a:xfrm>
                <a:prstGeom prst="rect">
                  <a:avLst/>
                </a:prstGeom>
              </p:spPr>
            </p:pic>
            <p:sp>
              <p:nvSpPr>
                <p:cNvPr id="41" name="TextBox 40">
                  <a:extLst>
                    <a:ext uri="{FF2B5EF4-FFF2-40B4-BE49-F238E27FC236}">
                      <a16:creationId xmlns:a16="http://schemas.microsoft.com/office/drawing/2014/main" id="{5C789725-B9C6-4E91-8786-A92380C688D4}"/>
                    </a:ext>
                  </a:extLst>
                </p:cNvPr>
                <p:cNvSpPr txBox="1"/>
                <p:nvPr userDrawn="1"/>
              </p:nvSpPr>
              <p:spPr>
                <a:xfrm>
                  <a:off x="-1239908" y="-1051334"/>
                  <a:ext cx="1280160" cy="3657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Demi Cond" panose="020B0706030402020204" pitchFamily="34" charset="0"/>
                      <a:ea typeface="+mn-ea"/>
                      <a:cs typeface="+mn-cs"/>
                    </a:rPr>
                    <a:t>RESEARCH</a:t>
                  </a:r>
                </a:p>
              </p:txBody>
            </p:sp>
          </p:grpSp>
          <p:grpSp>
            <p:nvGrpSpPr>
              <p:cNvPr id="19" name="Group 18">
                <a:extLst>
                  <a:ext uri="{FF2B5EF4-FFF2-40B4-BE49-F238E27FC236}">
                    <a16:creationId xmlns:a16="http://schemas.microsoft.com/office/drawing/2014/main" id="{25931925-8BDB-4D9F-B140-4B9015E80EC0}"/>
                  </a:ext>
                </a:extLst>
              </p:cNvPr>
              <p:cNvGrpSpPr/>
              <p:nvPr userDrawn="1"/>
            </p:nvGrpSpPr>
            <p:grpSpPr>
              <a:xfrm>
                <a:off x="1811667" y="2923509"/>
                <a:ext cx="1280162" cy="1188720"/>
                <a:chOff x="-3716109" y="1632600"/>
                <a:chExt cx="1280162" cy="1188720"/>
              </a:xfrm>
            </p:grpSpPr>
            <p:sp>
              <p:nvSpPr>
                <p:cNvPr id="42" name="Rectangle: Rounded Corners 41">
                  <a:extLst>
                    <a:ext uri="{FF2B5EF4-FFF2-40B4-BE49-F238E27FC236}">
                      <a16:creationId xmlns:a16="http://schemas.microsoft.com/office/drawing/2014/main" id="{CD2B8348-E672-4FF6-849B-16DAA1DD8198}"/>
                    </a:ext>
                  </a:extLst>
                </p:cNvPr>
                <p:cNvSpPr/>
                <p:nvPr userDrawn="1"/>
              </p:nvSpPr>
              <p:spPr>
                <a:xfrm>
                  <a:off x="-3716107" y="1632600"/>
                  <a:ext cx="1280160" cy="11887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3" name="Graphic 42">
                  <a:extLst>
                    <a:ext uri="{FF2B5EF4-FFF2-40B4-BE49-F238E27FC236}">
                      <a16:creationId xmlns:a16="http://schemas.microsoft.com/office/drawing/2014/main" id="{8A571881-6E8C-4893-AC4C-A6BDAC39ABB0}"/>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500324" y="1670485"/>
                  <a:ext cx="848591" cy="848591"/>
                </a:xfrm>
                <a:prstGeom prst="rect">
                  <a:avLst/>
                </a:prstGeom>
              </p:spPr>
            </p:pic>
            <p:sp>
              <p:nvSpPr>
                <p:cNvPr id="44" name="TextBox 43">
                  <a:extLst>
                    <a:ext uri="{FF2B5EF4-FFF2-40B4-BE49-F238E27FC236}">
                      <a16:creationId xmlns:a16="http://schemas.microsoft.com/office/drawing/2014/main" id="{8EDC0892-156D-4113-862A-97A3E61B6B01}"/>
                    </a:ext>
                  </a:extLst>
                </p:cNvPr>
                <p:cNvSpPr txBox="1"/>
                <p:nvPr userDrawn="1"/>
              </p:nvSpPr>
              <p:spPr>
                <a:xfrm>
                  <a:off x="-3716109" y="2446522"/>
                  <a:ext cx="12801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Demi Cond" panose="020B0706030402020204" pitchFamily="34" charset="0"/>
                      <a:ea typeface="+mn-ea"/>
                      <a:cs typeface="+mn-cs"/>
                    </a:rPr>
                    <a:t>EVENTS</a:t>
                  </a:r>
                </a:p>
              </p:txBody>
            </p:sp>
          </p:grpSp>
        </p:grpSp>
        <p:grpSp>
          <p:nvGrpSpPr>
            <p:cNvPr id="55" name="Group 54">
              <a:extLst>
                <a:ext uri="{FF2B5EF4-FFF2-40B4-BE49-F238E27FC236}">
                  <a16:creationId xmlns:a16="http://schemas.microsoft.com/office/drawing/2014/main" id="{58FC02CC-5EE3-4936-B686-9D6BFC84BEE8}"/>
                </a:ext>
              </a:extLst>
            </p:cNvPr>
            <p:cNvGrpSpPr/>
            <p:nvPr userDrawn="1"/>
          </p:nvGrpSpPr>
          <p:grpSpPr>
            <a:xfrm>
              <a:off x="894776" y="1486562"/>
              <a:ext cx="4544778" cy="3693770"/>
              <a:chOff x="246196" y="1348333"/>
              <a:chExt cx="4544778" cy="3693770"/>
            </a:xfrm>
          </p:grpSpPr>
          <p:sp>
            <p:nvSpPr>
              <p:cNvPr id="51" name="Freeform: Shape 50">
                <a:extLst>
                  <a:ext uri="{FF2B5EF4-FFF2-40B4-BE49-F238E27FC236}">
                    <a16:creationId xmlns:a16="http://schemas.microsoft.com/office/drawing/2014/main" id="{57B1F773-985E-42A9-A615-DBD061A13FC2}"/>
                  </a:ext>
                </a:extLst>
              </p:cNvPr>
              <p:cNvSpPr/>
              <p:nvPr/>
            </p:nvSpPr>
            <p:spPr>
              <a:xfrm>
                <a:off x="608045" y="1348333"/>
                <a:ext cx="3826303" cy="2743424"/>
              </a:xfrm>
              <a:custGeom>
                <a:avLst/>
                <a:gdLst>
                  <a:gd name="connsiteX0" fmla="*/ 201312 w 4504159"/>
                  <a:gd name="connsiteY0" fmla="*/ 4910 h 3391213"/>
                  <a:gd name="connsiteX1" fmla="*/ 4306121 w 4504159"/>
                  <a:gd name="connsiteY1" fmla="*/ 4910 h 3391213"/>
                  <a:gd name="connsiteX2" fmla="*/ 4502523 w 4504159"/>
                  <a:gd name="connsiteY2" fmla="*/ 201312 h 3391213"/>
                  <a:gd name="connsiteX3" fmla="*/ 4502523 w 4504159"/>
                  <a:gd name="connsiteY3" fmla="*/ 3193175 h 3391213"/>
                  <a:gd name="connsiteX4" fmla="*/ 4306121 w 4504159"/>
                  <a:gd name="connsiteY4" fmla="*/ 3389577 h 3391213"/>
                  <a:gd name="connsiteX5" fmla="*/ 201312 w 4504159"/>
                  <a:gd name="connsiteY5" fmla="*/ 3389577 h 3391213"/>
                  <a:gd name="connsiteX6" fmla="*/ 4910 w 4504159"/>
                  <a:gd name="connsiteY6" fmla="*/ 3193175 h 3391213"/>
                  <a:gd name="connsiteX7" fmla="*/ 4910 w 4504159"/>
                  <a:gd name="connsiteY7" fmla="*/ 201312 h 3391213"/>
                  <a:gd name="connsiteX8" fmla="*/ 201312 w 4504159"/>
                  <a:gd name="connsiteY8" fmla="*/ 4910 h 3391213"/>
                  <a:gd name="connsiteX9" fmla="*/ 214406 w 4504159"/>
                  <a:gd name="connsiteY9" fmla="*/ 306060 h 3391213"/>
                  <a:gd name="connsiteX10" fmla="*/ 4293027 w 4504159"/>
                  <a:gd name="connsiteY10" fmla="*/ 306060 h 3391213"/>
                  <a:gd name="connsiteX11" fmla="*/ 4293027 w 4504159"/>
                  <a:gd name="connsiteY11" fmla="*/ 3088427 h 3391213"/>
                  <a:gd name="connsiteX12" fmla="*/ 214406 w 4504159"/>
                  <a:gd name="connsiteY12" fmla="*/ 3088427 h 3391213"/>
                  <a:gd name="connsiteX13" fmla="*/ 214406 w 4504159"/>
                  <a:gd name="connsiteY13" fmla="*/ 306060 h 3391213"/>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47180 w 4497613"/>
                  <a:gd name="connsiteY9" fmla="*/ 1513262 h 3384667"/>
                  <a:gd name="connsiteX10" fmla="*/ 4288117 w 4497613"/>
                  <a:gd name="connsiteY10" fmla="*/ 301150 h 3384667"/>
                  <a:gd name="connsiteX11" fmla="*/ 4288117 w 4497613"/>
                  <a:gd name="connsiteY11" fmla="*/ 3083517 h 3384667"/>
                  <a:gd name="connsiteX12" fmla="*/ 209496 w 4497613"/>
                  <a:gd name="connsiteY12" fmla="*/ 3083517 h 3384667"/>
                  <a:gd name="connsiteX13" fmla="*/ 1347180 w 4497613"/>
                  <a:gd name="connsiteY13" fmla="*/ 1513262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194825 h 3384667"/>
                  <a:gd name="connsiteX10" fmla="*/ 4288117 w 4497613"/>
                  <a:gd name="connsiteY10" fmla="*/ 301150 h 3384667"/>
                  <a:gd name="connsiteX11" fmla="*/ 4288117 w 4497613"/>
                  <a:gd name="connsiteY11" fmla="*/ 3083517 h 3384667"/>
                  <a:gd name="connsiteX12" fmla="*/ 209496 w 4497613"/>
                  <a:gd name="connsiteY12" fmla="*/ 3083517 h 3384667"/>
                  <a:gd name="connsiteX13" fmla="*/ 135068 w 4497613"/>
                  <a:gd name="connsiteY13" fmla="*/ 19482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194825 h 3384667"/>
                  <a:gd name="connsiteX10" fmla="*/ 4288117 w 4497613"/>
                  <a:gd name="connsiteY10" fmla="*/ 301150 h 3384667"/>
                  <a:gd name="connsiteX11" fmla="*/ 4288117 w 4497613"/>
                  <a:gd name="connsiteY11" fmla="*/ 3083517 h 3384667"/>
                  <a:gd name="connsiteX12" fmla="*/ 135068 w 4497613"/>
                  <a:gd name="connsiteY12" fmla="*/ 3200475 h 3384667"/>
                  <a:gd name="connsiteX13" fmla="*/ 135068 w 4497613"/>
                  <a:gd name="connsiteY13" fmla="*/ 19482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194825 h 3384667"/>
                  <a:gd name="connsiteX10" fmla="*/ 4309382 w 4497613"/>
                  <a:gd name="connsiteY10" fmla="*/ 77866 h 3384667"/>
                  <a:gd name="connsiteX11" fmla="*/ 4288117 w 4497613"/>
                  <a:gd name="connsiteY11" fmla="*/ 3083517 h 3384667"/>
                  <a:gd name="connsiteX12" fmla="*/ 135068 w 4497613"/>
                  <a:gd name="connsiteY12" fmla="*/ 3200475 h 3384667"/>
                  <a:gd name="connsiteX13" fmla="*/ 135068 w 4497613"/>
                  <a:gd name="connsiteY13" fmla="*/ 19482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2293476 w 4497613"/>
                  <a:gd name="connsiteY9" fmla="*/ 2066155 h 3384667"/>
                  <a:gd name="connsiteX10" fmla="*/ 4309382 w 4497613"/>
                  <a:gd name="connsiteY10" fmla="*/ 77866 h 3384667"/>
                  <a:gd name="connsiteX11" fmla="*/ 4288117 w 4497613"/>
                  <a:gd name="connsiteY11" fmla="*/ 3083517 h 3384667"/>
                  <a:gd name="connsiteX12" fmla="*/ 135068 w 4497613"/>
                  <a:gd name="connsiteY12" fmla="*/ 3200475 h 3384667"/>
                  <a:gd name="connsiteX13" fmla="*/ 2293476 w 4497613"/>
                  <a:gd name="connsiteY13" fmla="*/ 206615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2293476 w 4497613"/>
                  <a:gd name="connsiteY9" fmla="*/ 2066155 h 3384667"/>
                  <a:gd name="connsiteX10" fmla="*/ 4309382 w 4497613"/>
                  <a:gd name="connsiteY10" fmla="*/ 77866 h 3384667"/>
                  <a:gd name="connsiteX11" fmla="*/ 4288117 w 4497613"/>
                  <a:gd name="connsiteY11" fmla="*/ 3083517 h 3384667"/>
                  <a:gd name="connsiteX12" fmla="*/ 135068 w 4497613"/>
                  <a:gd name="connsiteY12" fmla="*/ 3200475 h 3384667"/>
                  <a:gd name="connsiteX13" fmla="*/ 2293476 w 4497613"/>
                  <a:gd name="connsiteY13" fmla="*/ 206615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3200475 h 3384667"/>
                  <a:gd name="connsiteX10" fmla="*/ 4309382 w 4497613"/>
                  <a:gd name="connsiteY10" fmla="*/ 77866 h 3384667"/>
                  <a:gd name="connsiteX11" fmla="*/ 4288117 w 4497613"/>
                  <a:gd name="connsiteY11" fmla="*/ 3083517 h 3384667"/>
                  <a:gd name="connsiteX12" fmla="*/ 135068 w 4497613"/>
                  <a:gd name="connsiteY12" fmla="*/ 320047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3200475 h 3384667"/>
                  <a:gd name="connsiteX10" fmla="*/ 4309382 w 4497613"/>
                  <a:gd name="connsiteY10" fmla="*/ 77866 h 3384667"/>
                  <a:gd name="connsiteX11" fmla="*/ 4288117 w 4497613"/>
                  <a:gd name="connsiteY11" fmla="*/ 3083517 h 3384667"/>
                  <a:gd name="connsiteX12" fmla="*/ 135068 w 4497613"/>
                  <a:gd name="connsiteY12" fmla="*/ 320047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3200475 h 3384667"/>
                  <a:gd name="connsiteX10" fmla="*/ 4309382 w 4497613"/>
                  <a:gd name="connsiteY10" fmla="*/ 77866 h 3384667"/>
                  <a:gd name="connsiteX11" fmla="*/ 4288117 w 4497613"/>
                  <a:gd name="connsiteY11" fmla="*/ 3083517 h 3384667"/>
                  <a:gd name="connsiteX12" fmla="*/ 135068 w 4497613"/>
                  <a:gd name="connsiteY12" fmla="*/ 320047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3200475 h 3384667"/>
                  <a:gd name="connsiteX10" fmla="*/ 4309382 w 4497613"/>
                  <a:gd name="connsiteY10" fmla="*/ 77866 h 3384667"/>
                  <a:gd name="connsiteX11" fmla="*/ 4288117 w 4497613"/>
                  <a:gd name="connsiteY11" fmla="*/ 3083517 h 3384667"/>
                  <a:gd name="connsiteX12" fmla="*/ 135068 w 4497613"/>
                  <a:gd name="connsiteY12" fmla="*/ 320047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3200475 h 3384667"/>
                  <a:gd name="connsiteX10" fmla="*/ 4309382 w 4497613"/>
                  <a:gd name="connsiteY10" fmla="*/ 77866 h 3384667"/>
                  <a:gd name="connsiteX11" fmla="*/ 135068 w 4497613"/>
                  <a:gd name="connsiteY11" fmla="*/ 320047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3200475 h 3384667"/>
                  <a:gd name="connsiteX10" fmla="*/ 4309382 w 4497613"/>
                  <a:gd name="connsiteY10" fmla="*/ 77866 h 3384667"/>
                  <a:gd name="connsiteX11" fmla="*/ 135068 w 4497613"/>
                  <a:gd name="connsiteY11" fmla="*/ 320047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3200475 h 3384667"/>
                  <a:gd name="connsiteX10" fmla="*/ 4309382 w 4497613"/>
                  <a:gd name="connsiteY10" fmla="*/ 77866 h 3384667"/>
                  <a:gd name="connsiteX11" fmla="*/ 135068 w 4497613"/>
                  <a:gd name="connsiteY11" fmla="*/ 320047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7613" h="3384667">
                    <a:moveTo>
                      <a:pt x="196402" y="0"/>
                    </a:moveTo>
                    <a:lnTo>
                      <a:pt x="4301211" y="0"/>
                    </a:lnTo>
                    <a:cubicBezTo>
                      <a:pt x="4405959" y="0"/>
                      <a:pt x="4497613" y="91654"/>
                      <a:pt x="4497613" y="196402"/>
                    </a:cubicBezTo>
                    <a:lnTo>
                      <a:pt x="4497613" y="3188265"/>
                    </a:lnTo>
                    <a:cubicBezTo>
                      <a:pt x="4497613" y="3299559"/>
                      <a:pt x="4405959" y="3384667"/>
                      <a:pt x="4301211" y="3384667"/>
                    </a:cubicBezTo>
                    <a:lnTo>
                      <a:pt x="196402" y="3384667"/>
                    </a:lnTo>
                    <a:cubicBezTo>
                      <a:pt x="91654" y="3384667"/>
                      <a:pt x="0" y="3299559"/>
                      <a:pt x="0" y="3188265"/>
                    </a:cubicBezTo>
                    <a:lnTo>
                      <a:pt x="0" y="196402"/>
                    </a:lnTo>
                    <a:cubicBezTo>
                      <a:pt x="0" y="91654"/>
                      <a:pt x="91654" y="0"/>
                      <a:pt x="196402" y="0"/>
                    </a:cubicBezTo>
                    <a:close/>
                  </a:path>
                </a:pathLst>
              </a:custGeom>
              <a:noFill/>
              <a:ln w="5715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Freeform: Shape 51">
                <a:extLst>
                  <a:ext uri="{FF2B5EF4-FFF2-40B4-BE49-F238E27FC236}">
                    <a16:creationId xmlns:a16="http://schemas.microsoft.com/office/drawing/2014/main" id="{6A192095-DFA4-418A-BE97-1B5095B9DA7D}"/>
                  </a:ext>
                </a:extLst>
              </p:cNvPr>
              <p:cNvSpPr/>
              <p:nvPr/>
            </p:nvSpPr>
            <p:spPr>
              <a:xfrm>
                <a:off x="246196" y="4198199"/>
                <a:ext cx="4544778" cy="843904"/>
              </a:xfrm>
              <a:custGeom>
                <a:avLst/>
                <a:gdLst>
                  <a:gd name="connsiteX0" fmla="*/ 4914968 w 5342142"/>
                  <a:gd name="connsiteY0" fmla="*/ 4910 h 1289708"/>
                  <a:gd name="connsiteX1" fmla="*/ 5340506 w 5342142"/>
                  <a:gd name="connsiteY1" fmla="*/ 1288072 h 1289708"/>
                  <a:gd name="connsiteX2" fmla="*/ 4910 w 5342142"/>
                  <a:gd name="connsiteY2" fmla="*/ 1288072 h 1289708"/>
                  <a:gd name="connsiteX3" fmla="*/ 430448 w 5342142"/>
                  <a:gd name="connsiteY3" fmla="*/ 4910 h 1289708"/>
                </a:gdLst>
                <a:ahLst/>
                <a:cxnLst>
                  <a:cxn ang="0">
                    <a:pos x="connsiteX0" y="connsiteY0"/>
                  </a:cxn>
                  <a:cxn ang="0">
                    <a:pos x="connsiteX1" y="connsiteY1"/>
                  </a:cxn>
                  <a:cxn ang="0">
                    <a:pos x="connsiteX2" y="connsiteY2"/>
                  </a:cxn>
                  <a:cxn ang="0">
                    <a:pos x="connsiteX3" y="connsiteY3"/>
                  </a:cxn>
                </a:cxnLst>
                <a:rect l="l" t="t" r="r" b="b"/>
                <a:pathLst>
                  <a:path w="5342142" h="1289708">
                    <a:moveTo>
                      <a:pt x="4914968" y="4910"/>
                    </a:moveTo>
                    <a:lnTo>
                      <a:pt x="5340506" y="1288072"/>
                    </a:lnTo>
                    <a:lnTo>
                      <a:pt x="4910" y="1288072"/>
                    </a:lnTo>
                    <a:lnTo>
                      <a:pt x="430448" y="4910"/>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Rectangle 4">
              <a:extLst>
                <a:ext uri="{FF2B5EF4-FFF2-40B4-BE49-F238E27FC236}">
                  <a16:creationId xmlns:a16="http://schemas.microsoft.com/office/drawing/2014/main" id="{FE3E071F-AD44-4E43-9F55-8DFFD46F04B5}"/>
                </a:ext>
              </a:extLst>
            </p:cNvPr>
            <p:cNvSpPr/>
            <p:nvPr userDrawn="1"/>
          </p:nvSpPr>
          <p:spPr>
            <a:xfrm>
              <a:off x="1328873" y="4375736"/>
              <a:ext cx="3740383" cy="655500"/>
            </a:xfrm>
            <a:prstGeom prst="rect">
              <a:avLst/>
            </a:prstGeom>
          </p:spPr>
          <p:txBody>
            <a:bodyPr wrap="none">
              <a:spAutoFit/>
            </a:bodyPr>
            <a:lstStyle/>
            <a:p>
              <a:pPr marL="0" marR="0" lvl="0" indent="0" algn="l" defTabSz="914400" rtl="0" eaLnBrk="1" fontAlgn="base" latinLnBrk="0" hangingPunct="1">
                <a:lnSpc>
                  <a:spcPct val="110000"/>
                </a:lnSpc>
                <a:spcBef>
                  <a:spcPts val="2400"/>
                </a:spcBef>
                <a:spcAft>
                  <a:spcPts val="1200"/>
                </a:spcAft>
                <a:buClrTx/>
                <a:buSzTx/>
                <a:buFontTx/>
                <a:buNone/>
                <a:tabLst/>
                <a:defRPr/>
              </a:pPr>
              <a:r>
                <a:rPr kumimoji="0" lang="en-US" altLang="en-US" sz="3600" b="0" i="0" u="none" strike="noStrike" kern="1200" cap="none" spc="0" normalizeH="0" baseline="0" noProof="0" dirty="0">
                  <a:ln>
                    <a:noFill/>
                  </a:ln>
                  <a:solidFill>
                    <a:srgbClr val="6CC04A"/>
                  </a:solidFill>
                  <a:effectLst/>
                  <a:uLnTx/>
                  <a:uFillTx/>
                  <a:latin typeface="Franklin Gothic Demi" panose="020B0703020102020204" pitchFamily="34" charset="0"/>
                  <a:ea typeface="+mn-ea"/>
                  <a:cs typeface="Times New Roman" pitchFamily="18" charset="0"/>
                </a:rPr>
                <a:t>Visit projsoar.org!</a:t>
              </a:r>
              <a:endParaRPr kumimoji="0" lang="en-US" altLang="en-US" sz="3600" b="0" i="0" u="none" strike="noStrike" kern="1200" cap="none" spc="0" normalizeH="0" baseline="0" noProof="0" dirty="0">
                <a:ln>
                  <a:noFill/>
                </a:ln>
                <a:solidFill>
                  <a:srgbClr val="6CC04A"/>
                </a:solidFill>
                <a:effectLst/>
                <a:uLnTx/>
                <a:uFillTx/>
                <a:latin typeface="Franklin Gothic Demi" panose="020B0703020102020204" pitchFamily="34" charset="0"/>
                <a:ea typeface="+mn-ea"/>
                <a:cs typeface="Arial" pitchFamily="34" charset="0"/>
              </a:endParaRPr>
            </a:p>
          </p:txBody>
        </p:sp>
      </p:grpSp>
    </p:spTree>
    <p:extLst>
      <p:ext uri="{BB962C8B-B14F-4D97-AF65-F5344CB8AC3E}">
        <p14:creationId xmlns:p14="http://schemas.microsoft.com/office/powerpoint/2010/main" val="1605086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0" rIns="9144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68164-8ADD-4DF7-B352-A1291E637DC8}" type="datetimeFigureOut">
              <a:rPr lang="en-US" smtClean="0"/>
              <a:t>7/21/2019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2E788E-E38E-4124-BA2B-69C1A1EC2603}" type="slidenum">
              <a:rPr lang="en-US" smtClean="0"/>
              <a:t>‹#›</a:t>
            </a:fld>
            <a:endParaRPr lang="en-US"/>
          </a:p>
        </p:txBody>
      </p:sp>
    </p:spTree>
    <p:extLst>
      <p:ext uri="{BB962C8B-B14F-4D97-AF65-F5344CB8AC3E}">
        <p14:creationId xmlns:p14="http://schemas.microsoft.com/office/powerpoint/2010/main" val="1007005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3" r:id="rId9"/>
    <p:sldLayoutId id="2147483656" r:id="rId10"/>
    <p:sldLayoutId id="2147483657" r:id="rId11"/>
    <p:sldLayoutId id="2147483658" r:id="rId12"/>
    <p:sldLayoutId id="2147483659" r:id="rId13"/>
  </p:sldLayoutIdLst>
  <p:txStyles>
    <p:titleStyle>
      <a:lvl1pPr algn="l" defTabSz="914400" rtl="0" eaLnBrk="1" latinLnBrk="0" hangingPunct="1">
        <a:spcBef>
          <a:spcPct val="0"/>
        </a:spcBef>
        <a:buNone/>
        <a:defRPr sz="3600" kern="1200">
          <a:solidFill>
            <a:srgbClr val="003A5D"/>
          </a:solidFill>
          <a:latin typeface="Franklin Gothic Medium" panose="020B0603020102020204" pitchFamily="34" charset="0"/>
          <a:ea typeface="+mj-ea"/>
          <a:cs typeface="+mj-cs"/>
        </a:defRPr>
      </a:lvl1pPr>
    </p:titleStyle>
    <p:bodyStyle>
      <a:lvl1pPr marL="342900" indent="-342900" algn="l" defTabSz="914400" rtl="0" eaLnBrk="1" latinLnBrk="0" hangingPunct="1">
        <a:spcBef>
          <a:spcPts val="1200"/>
        </a:spcBef>
        <a:buClrTx/>
        <a:buFont typeface="Arial" panose="020B0604020202020204" pitchFamily="34" charset="0"/>
        <a:buChar char="•"/>
        <a:defRPr sz="32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ts val="600"/>
        </a:spcBef>
        <a:buClrTx/>
        <a:buFont typeface="Wingdings" panose="05000000000000000000" pitchFamily="2" charset="2"/>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ts val="600"/>
        </a:spcBef>
        <a:buClrTx/>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ts val="600"/>
        </a:spcBef>
        <a:buClrTx/>
        <a:buFont typeface="Wingdings" panose="05000000000000000000" pitchFamily="2" charset="2"/>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ts val="600"/>
        </a:spcBef>
        <a:buClrTx/>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0" rIns="9144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 </a:t>
            </a:r>
          </a:p>
          <a:p>
            <a:pPr lvl="1"/>
            <a:r>
              <a:rPr lang="en-US" dirty="0"/>
              <a:t>Second level</a:t>
            </a:r>
          </a:p>
          <a:p>
            <a:pPr lvl="2"/>
            <a:r>
              <a:rPr lang="en-US" dirty="0"/>
              <a:t>Third level</a:t>
            </a:r>
          </a:p>
          <a:p>
            <a:pPr lvl="3"/>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91286"/>
            <a:fld id="{E2420D7C-E3A1-459A-AB60-51490D9085D0}" type="datetime1">
              <a:rPr lang="en-US" smtClean="0">
                <a:solidFill>
                  <a:prstClr val="black">
                    <a:tint val="75000"/>
                  </a:prstClr>
                </a:solidFill>
              </a:rPr>
              <a:t>7/21/2019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91286"/>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91286"/>
            <a:fld id="{0B2E788E-E38E-4124-BA2B-69C1A1EC2603}" type="slidenum">
              <a:rPr lang="en-US" smtClean="0">
                <a:solidFill>
                  <a:prstClr val="black">
                    <a:tint val="75000"/>
                  </a:prstClr>
                </a:solidFill>
              </a:rPr>
              <a:pPr defTabSz="691286"/>
              <a:t>‹#›</a:t>
            </a:fld>
            <a:endParaRPr lang="en-US">
              <a:solidFill>
                <a:prstClr val="black">
                  <a:tint val="75000"/>
                </a:prstClr>
              </a:solidFill>
            </a:endParaRPr>
          </a:p>
        </p:txBody>
      </p:sp>
    </p:spTree>
    <p:extLst>
      <p:ext uri="{BB962C8B-B14F-4D97-AF65-F5344CB8AC3E}">
        <p14:creationId xmlns:p14="http://schemas.microsoft.com/office/powerpoint/2010/main" val="278955172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Lst>
  <p:hf hdr="0" ftr="0" dt="0"/>
  <p:txStyles>
    <p:titleStyle>
      <a:lvl1pPr algn="l" defTabSz="914400" rtl="0" eaLnBrk="1" latinLnBrk="0" hangingPunct="1">
        <a:spcBef>
          <a:spcPct val="0"/>
        </a:spcBef>
        <a:buNone/>
        <a:defRPr sz="3600" kern="1200">
          <a:solidFill>
            <a:srgbClr val="003A5D"/>
          </a:solidFill>
          <a:latin typeface="Franklin Gothic Medium" panose="020B0603020102020204" pitchFamily="34" charset="0"/>
          <a:ea typeface="+mj-ea"/>
          <a:cs typeface="+mj-cs"/>
        </a:defRPr>
      </a:lvl1pPr>
    </p:titleStyle>
    <p:bodyStyle>
      <a:lvl1pPr marL="342900" indent="-342900" algn="l" defTabSz="914400" rtl="0" eaLnBrk="1" latinLnBrk="0" hangingPunct="1">
        <a:spcBef>
          <a:spcPts val="1200"/>
        </a:spcBef>
        <a:buClr>
          <a:schemeClr val="accent2"/>
        </a:buClr>
        <a:buFont typeface="Arial" panose="020B0604020202020204" pitchFamily="34" charset="0"/>
        <a:buChar char="•"/>
        <a:defRPr sz="32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ts val="600"/>
        </a:spcBef>
        <a:buClr>
          <a:schemeClr val="accent2"/>
        </a:buClr>
        <a:buFont typeface="Wingdings" panose="05000000000000000000" pitchFamily="2" charset="2"/>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ts val="600"/>
        </a:spcBef>
        <a:buClr>
          <a:schemeClr val="accent2"/>
        </a:buClr>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ts val="600"/>
        </a:spcBef>
        <a:buClrTx/>
        <a:buFont typeface="Wingdings" panose="05000000000000000000" pitchFamily="2" charset="2"/>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ts val="600"/>
        </a:spcBef>
        <a:buClrTx/>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mppt2.org/"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39.jpeg"/><Relationship Id="rId5" Type="http://schemas.openxmlformats.org/officeDocument/2006/relationships/hyperlink" Target="https://www.pepfar.gov/documents/organization/279889.pdf" TargetMode="External"/><Relationship Id="rId4" Type="http://schemas.openxmlformats.org/officeDocument/2006/relationships/hyperlink" Target="http://www.vmmscpt.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3.png"/><Relationship Id="rId4" Type="http://schemas.openxmlformats.org/officeDocument/2006/relationships/diagramLayout" Target="../diagrams/layout2.xml"/><Relationship Id="rId9"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www.vmmscpt.or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7.png"/><Relationship Id="rId4" Type="http://schemas.openxmlformats.org/officeDocument/2006/relationships/hyperlink" Target="https://www.pepfar.gov/documents/organization/279889.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pepfar.gov/documents/organization/279889.pdf" TargetMode="External"/><Relationship Id="rId1" Type="http://schemas.openxmlformats.org/officeDocument/2006/relationships/slideLayout" Target="../slideLayouts/slideLayout15.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Using mathematical modeling to inform voluntary male medical circumcision (VMMC) policy</a:t>
            </a:r>
          </a:p>
        </p:txBody>
      </p:sp>
      <p:sp>
        <p:nvSpPr>
          <p:cNvPr id="5" name="Subtitle 4"/>
          <p:cNvSpPr>
            <a:spLocks noGrp="1"/>
          </p:cNvSpPr>
          <p:nvPr>
            <p:ph type="subTitle" idx="1"/>
          </p:nvPr>
        </p:nvSpPr>
        <p:spPr/>
        <p:txBody>
          <a:bodyPr>
            <a:normAutofit lnSpcReduction="10000"/>
          </a:bodyPr>
          <a:lstStyle/>
          <a:p>
            <a:r>
              <a:rPr lang="en-US" dirty="0"/>
              <a:t>Michel Tchuenche, PhD</a:t>
            </a:r>
          </a:p>
          <a:p>
            <a:r>
              <a:rPr lang="en-US" dirty="0"/>
              <a:t>Senior Health Specialist</a:t>
            </a:r>
          </a:p>
          <a:p>
            <a:r>
              <a:rPr lang="en-US" dirty="0"/>
              <a:t>Project SOAR/Avenir Health</a:t>
            </a:r>
          </a:p>
        </p:txBody>
      </p:sp>
      <p:sp>
        <p:nvSpPr>
          <p:cNvPr id="6" name="Text Placeholder 5"/>
          <p:cNvSpPr>
            <a:spLocks noGrp="1"/>
          </p:cNvSpPr>
          <p:nvPr>
            <p:ph type="body" sz="quarter" idx="13"/>
          </p:nvPr>
        </p:nvSpPr>
        <p:spPr>
          <a:xfrm>
            <a:off x="914400" y="4267200"/>
            <a:ext cx="10363200" cy="1219200"/>
          </a:xfrm>
        </p:spPr>
        <p:txBody>
          <a:bodyPr/>
          <a:lstStyle/>
          <a:p>
            <a:pPr fontAlgn="base"/>
            <a:r>
              <a:rPr lang="en-US" dirty="0"/>
              <a:t>10th IAS Conference on HIV Science (IAS 2019)</a:t>
            </a:r>
          </a:p>
          <a:p>
            <a:pPr fontAlgn="base"/>
            <a:r>
              <a:rPr lang="en-US" dirty="0"/>
              <a:t>SOAR IAS satellite on research utilization</a:t>
            </a:r>
          </a:p>
          <a:p>
            <a:pPr fontAlgn="base"/>
            <a:r>
              <a:rPr lang="en-US" dirty="0"/>
              <a:t>Mexico City, Mexico </a:t>
            </a:r>
          </a:p>
          <a:p>
            <a:pPr fontAlgn="base"/>
            <a:r>
              <a:rPr lang="en-US" dirty="0"/>
              <a:t>21-24 JULY 2019</a:t>
            </a:r>
          </a:p>
          <a:p>
            <a:pPr fontAlgn="base"/>
            <a:endParaRPr lang="en-US" dirty="0"/>
          </a:p>
          <a:p>
            <a:r>
              <a:rPr lang="en-GB" dirty="0"/>
              <a:t> </a:t>
            </a:r>
            <a:endParaRPr lang="en-US" dirty="0"/>
          </a:p>
        </p:txBody>
      </p:sp>
    </p:spTree>
    <p:extLst>
      <p:ext uri="{BB962C8B-B14F-4D97-AF65-F5344CB8AC3E}">
        <p14:creationId xmlns:p14="http://schemas.microsoft.com/office/powerpoint/2010/main" val="2598023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1420F02-140B-4B17-B065-8AC1793841ED}"/>
              </a:ext>
            </a:extLst>
          </p:cNvPr>
          <p:cNvSpPr>
            <a:spLocks noGrp="1"/>
          </p:cNvSpPr>
          <p:nvPr>
            <p:ph type="title"/>
          </p:nvPr>
        </p:nvSpPr>
        <p:spPr>
          <a:xfrm>
            <a:off x="609600" y="0"/>
            <a:ext cx="11125200" cy="1417638"/>
          </a:xfrm>
        </p:spPr>
        <p:txBody>
          <a:bodyPr/>
          <a:lstStyle/>
          <a:p>
            <a:r>
              <a:rPr lang="en-US" dirty="0"/>
              <a:t>Conclusion: Facilitators for translating evidence into policy and practice</a:t>
            </a:r>
          </a:p>
        </p:txBody>
      </p:sp>
      <p:sp>
        <p:nvSpPr>
          <p:cNvPr id="3" name="Content Placeholder 2"/>
          <p:cNvSpPr>
            <a:spLocks noGrp="1"/>
          </p:cNvSpPr>
          <p:nvPr>
            <p:ph idx="1"/>
          </p:nvPr>
        </p:nvSpPr>
        <p:spPr>
          <a:xfrm>
            <a:off x="609600" y="1417637"/>
            <a:ext cx="7848600" cy="5135563"/>
          </a:xfrm>
        </p:spPr>
        <p:txBody>
          <a:bodyPr>
            <a:normAutofit fontScale="62500" lnSpcReduction="20000"/>
          </a:bodyPr>
          <a:lstStyle/>
          <a:p>
            <a:r>
              <a:rPr lang="en-GB" b="1" dirty="0"/>
              <a:t>Engage Stakeholders early and often</a:t>
            </a:r>
          </a:p>
          <a:p>
            <a:r>
              <a:rPr lang="en-US" b="1" dirty="0"/>
              <a:t>Design a simple-to-use interface with user guide</a:t>
            </a:r>
          </a:p>
          <a:p>
            <a:pPr lvl="1"/>
            <a:r>
              <a:rPr lang="en-US" b="1" dirty="0">
                <a:solidFill>
                  <a:srgbClr val="00B0F0"/>
                </a:solidFill>
                <a:hlinkClick r:id="rId3">
                  <a:extLst>
                    <a:ext uri="{A12FA001-AC4F-418D-AE19-62706E023703}">
                      <ahyp:hlinkClr xmlns:ahyp="http://schemas.microsoft.com/office/drawing/2018/hyperlinkcolor" val="tx"/>
                    </a:ext>
                  </a:extLst>
                </a:hlinkClick>
              </a:rPr>
              <a:t>http://dmppt2.org/</a:t>
            </a:r>
            <a:r>
              <a:rPr lang="en-US" dirty="0"/>
              <a:t> </a:t>
            </a:r>
          </a:p>
          <a:p>
            <a:pPr lvl="1"/>
            <a:r>
              <a:rPr lang="en-US" b="1" u="sng" dirty="0">
                <a:hlinkClick r:id="rId4"/>
              </a:rPr>
              <a:t>http://www.vmmscpt.org/</a:t>
            </a:r>
            <a:r>
              <a:rPr lang="en-US" b="1" u="sng" dirty="0">
                <a:hlinkClick r:id="rId5">
                  <a:extLst>
                    <a:ext uri="{A12FA001-AC4F-418D-AE19-62706E023703}">
                      <ahyp:hlinkClr xmlns:ahyp="http://schemas.microsoft.com/office/drawing/2018/hyperlinkcolor" val="tx"/>
                    </a:ext>
                  </a:extLst>
                </a:hlinkClick>
              </a:rPr>
              <a:t> </a:t>
            </a:r>
            <a:endParaRPr lang="en-US" b="1" u="sng" dirty="0">
              <a:solidFill>
                <a:schemeClr val="accent1">
                  <a:lumMod val="75000"/>
                  <a:lumOff val="25000"/>
                </a:schemeClr>
              </a:solidFill>
            </a:endParaRPr>
          </a:p>
          <a:p>
            <a:r>
              <a:rPr lang="en-US" b="1" dirty="0"/>
              <a:t>Get to know the policymaking process: </a:t>
            </a:r>
            <a:r>
              <a:rPr lang="en-US" dirty="0"/>
              <a:t>Tailored results to users’ need (e.g., to feed into national strategic plan)</a:t>
            </a:r>
          </a:p>
          <a:p>
            <a:pPr lvl="1"/>
            <a:r>
              <a:rPr lang="en-US" dirty="0"/>
              <a:t>COP planning—USG and country staff/program planners need to estimate </a:t>
            </a:r>
          </a:p>
          <a:p>
            <a:pPr lvl="2"/>
            <a:r>
              <a:rPr lang="en-US" dirty="0"/>
              <a:t>Current MC coverage at national, provincial and district level by 5-year age bands</a:t>
            </a:r>
          </a:p>
          <a:p>
            <a:pPr lvl="2"/>
            <a:r>
              <a:rPr lang="en-US" dirty="0"/>
              <a:t>Numbers of circumcisions needed to reach the desired age-specific MC coverage within the specific time period  </a:t>
            </a:r>
          </a:p>
          <a:p>
            <a:r>
              <a:rPr lang="en-US" b="1" dirty="0"/>
              <a:t>Plan for sustainability</a:t>
            </a:r>
          </a:p>
          <a:p>
            <a:pPr lvl="1"/>
            <a:r>
              <a:rPr lang="en-US" dirty="0"/>
              <a:t>Regular refresher trainings and updates</a:t>
            </a:r>
          </a:p>
          <a:p>
            <a:pPr lvl="1"/>
            <a:r>
              <a:rPr lang="en-GB" dirty="0"/>
              <a:t>Facilitate dialogue around tool </a:t>
            </a:r>
            <a:r>
              <a:rPr lang="en-US" dirty="0"/>
              <a:t>integration into policy-makers’ process</a:t>
            </a:r>
          </a:p>
          <a:p>
            <a:pPr lvl="2"/>
            <a:endParaRPr lang="en-US" dirty="0"/>
          </a:p>
          <a:p>
            <a:endParaRPr lang="en-US" dirty="0"/>
          </a:p>
          <a:p>
            <a:pPr lvl="1"/>
            <a:endParaRPr lang="en-US" dirty="0"/>
          </a:p>
          <a:p>
            <a:endParaRPr lang="en-US" dirty="0"/>
          </a:p>
          <a:p>
            <a:pPr lvl="1"/>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E788E-E38E-4124-BA2B-69C1A1EC2603}"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Picture 5" descr="A group of people sitting in front of a computer&#10;&#10;Description automatically generated">
            <a:extLst>
              <a:ext uri="{FF2B5EF4-FFF2-40B4-BE49-F238E27FC236}">
                <a16:creationId xmlns:a16="http://schemas.microsoft.com/office/drawing/2014/main" id="{E4F70C1C-9637-4343-AD73-17431EB9C10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5053" r="15497" b="3"/>
          <a:stretch/>
        </p:blipFill>
        <p:spPr>
          <a:xfrm>
            <a:off x="8615048" y="1066800"/>
            <a:ext cx="3576952" cy="4272681"/>
          </a:xfrm>
          <a:prstGeom prst="rect">
            <a:avLst/>
          </a:prstGeom>
        </p:spPr>
      </p:pic>
    </p:spTree>
    <p:extLst>
      <p:ext uri="{BB962C8B-B14F-4D97-AF65-F5344CB8AC3E}">
        <p14:creationId xmlns:p14="http://schemas.microsoft.com/office/powerpoint/2010/main" val="1788440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3845476-675E-4972-98E5-50F2D3A74A77}"/>
              </a:ext>
            </a:extLst>
          </p:cNvPr>
          <p:cNvSpPr>
            <a:spLocks noGrp="1"/>
          </p:cNvSpPr>
          <p:nvPr>
            <p:ph type="title"/>
          </p:nvPr>
        </p:nvSpPr>
        <p:spPr/>
        <p:txBody>
          <a:bodyPr/>
          <a:lstStyle/>
          <a:p>
            <a:r>
              <a:rPr lang="en-US" dirty="0"/>
              <a:t>Recommendation: Proposed framework for success</a:t>
            </a:r>
          </a:p>
        </p:txBody>
      </p:sp>
      <p:sp>
        <p:nvSpPr>
          <p:cNvPr id="9" name="Content Placeholder 8">
            <a:extLst>
              <a:ext uri="{FF2B5EF4-FFF2-40B4-BE49-F238E27FC236}">
                <a16:creationId xmlns:a16="http://schemas.microsoft.com/office/drawing/2014/main" id="{36D01BAB-76DD-4AD2-B500-6786A1C7AE35}"/>
              </a:ext>
            </a:extLst>
          </p:cNvPr>
          <p:cNvSpPr>
            <a:spLocks noGrp="1"/>
          </p:cNvSpPr>
          <p:nvPr>
            <p:ph idx="1"/>
          </p:nvPr>
        </p:nvSpPr>
        <p:spPr>
          <a:xfrm>
            <a:off x="609600" y="1600201"/>
            <a:ext cx="6673775" cy="4983161"/>
          </a:xfrm>
        </p:spPr>
        <p:txBody>
          <a:bodyPr>
            <a:normAutofit fontScale="85000" lnSpcReduction="20000"/>
          </a:bodyPr>
          <a:lstStyle/>
          <a:p>
            <a:r>
              <a:rPr lang="en-GB" dirty="0"/>
              <a:t>Find an in-country influencer/champion</a:t>
            </a:r>
            <a:endParaRPr lang="en-US" dirty="0"/>
          </a:p>
          <a:p>
            <a:r>
              <a:rPr lang="en-GB" dirty="0"/>
              <a:t>Engage the right stakeholders early and often</a:t>
            </a:r>
          </a:p>
          <a:p>
            <a:r>
              <a:rPr lang="en-GB" dirty="0"/>
              <a:t>Encourage consensus throughout to ensure ownership later</a:t>
            </a:r>
            <a:endParaRPr lang="en-US" dirty="0"/>
          </a:p>
          <a:p>
            <a:r>
              <a:rPr lang="en-GB" dirty="0"/>
              <a:t>Customize analyses to reflect specific realities of each country (use stakeholder input)</a:t>
            </a:r>
          </a:p>
          <a:p>
            <a:r>
              <a:rPr lang="en-GB" dirty="0"/>
              <a:t>Create user-friendly tools to put power in the hands of program managers</a:t>
            </a:r>
          </a:p>
          <a:p>
            <a:r>
              <a:rPr lang="en-GB" dirty="0"/>
              <a:t>Establish a plan for sustainability</a:t>
            </a:r>
            <a:endParaRPr lang="en-US" dirty="0"/>
          </a:p>
          <a:p>
            <a:endParaRPr lang="en-US" dirty="0"/>
          </a:p>
        </p:txBody>
      </p:sp>
      <p:sp>
        <p:nvSpPr>
          <p:cNvPr id="2" name="Slide Number Placeholder 1">
            <a:extLst>
              <a:ext uri="{FF2B5EF4-FFF2-40B4-BE49-F238E27FC236}">
                <a16:creationId xmlns:a16="http://schemas.microsoft.com/office/drawing/2014/main" id="{8BFB70D0-74F3-4126-879E-F8FFD1A80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59CBE-8257-4E4C-9D05-384AD38BD3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B268B89C-3734-4E4C-B956-97C25F8A72D0}"/>
              </a:ext>
            </a:extLst>
          </p:cNvPr>
          <p:cNvSpPr/>
          <p:nvPr/>
        </p:nvSpPr>
        <p:spPr>
          <a:xfrm>
            <a:off x="7585583" y="1182266"/>
            <a:ext cx="4204976" cy="5174085"/>
          </a:xfrm>
          <a:prstGeom prst="rect">
            <a:avLst/>
          </a:prstGeom>
          <a:gradFill>
            <a:gsLst>
              <a:gs pos="92000">
                <a:schemeClr val="accent1">
                  <a:lumMod val="5000"/>
                  <a:lumOff val="95000"/>
                </a:schemeClr>
              </a:gs>
              <a:gs pos="95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lumMod val="75000"/>
                    <a:lumOff val="25000"/>
                  </a:srgbClr>
                </a:solidFill>
                <a:effectLst/>
                <a:uLnTx/>
                <a:uFillTx/>
                <a:latin typeface="Gill Sans MT"/>
                <a:ea typeface="+mn-ea"/>
                <a:cs typeface="+mn-cs"/>
              </a:rPr>
              <a:t>Stakeholder Engagement </a:t>
            </a:r>
            <a:br>
              <a:rPr kumimoji="0" lang="en-US" sz="2000" b="1" i="0" u="none" strike="noStrike" kern="1200" cap="none" spc="0" normalizeH="0" baseline="0" noProof="0" dirty="0">
                <a:ln>
                  <a:noFill/>
                </a:ln>
                <a:solidFill>
                  <a:srgbClr val="000000">
                    <a:lumMod val="75000"/>
                    <a:lumOff val="25000"/>
                  </a:srgbClr>
                </a:solidFill>
                <a:effectLst/>
                <a:uLnTx/>
                <a:uFillTx/>
                <a:latin typeface="Gill Sans MT"/>
                <a:ea typeface="+mn-ea"/>
                <a:cs typeface="+mn-cs"/>
              </a:rPr>
            </a:br>
            <a:r>
              <a:rPr kumimoji="0" lang="en-US" sz="2000" b="1" i="0" u="none" strike="noStrike" kern="1200" cap="none" spc="0" normalizeH="0" baseline="0" noProof="0" dirty="0">
                <a:ln>
                  <a:noFill/>
                </a:ln>
                <a:solidFill>
                  <a:srgbClr val="000000">
                    <a:lumMod val="75000"/>
                    <a:lumOff val="25000"/>
                  </a:srgbClr>
                </a:solidFill>
                <a:effectLst/>
                <a:uLnTx/>
                <a:uFillTx/>
                <a:latin typeface="Gill Sans MT"/>
                <a:ea typeface="+mn-ea"/>
                <a:cs typeface="+mn-cs"/>
              </a:rPr>
              <a:t>Best Practices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lumMod val="75000"/>
                  <a:lumOff val="25000"/>
                </a:srgbClr>
              </a:solidFill>
              <a:effectLst/>
              <a:uLnTx/>
              <a:uFillTx/>
              <a:latin typeface="Gill Sans MT"/>
              <a:ea typeface="+mn-ea"/>
              <a:cs typeface="+mn-cs"/>
            </a:endParaRPr>
          </a:p>
          <a:p>
            <a:pPr marL="290513" marR="0" lvl="0" indent="-290513"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Gill Sans MT"/>
                <a:ea typeface="+mn-ea"/>
                <a:cs typeface="+mn-cs"/>
              </a:rPr>
              <a:t>Identify and engage a wide array of stakeholders involved with the program (local, national and global levels)</a:t>
            </a:r>
          </a:p>
          <a:p>
            <a:pPr marL="290513" marR="0" lvl="0" indent="-290513"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Gill Sans MT"/>
                <a:ea typeface="+mn-ea"/>
                <a:cs typeface="+mn-cs"/>
              </a:rPr>
              <a:t>Ensure an understanding of the value of modeling (“sell” stakeholders on your model)</a:t>
            </a:r>
          </a:p>
          <a:p>
            <a:pPr marL="290513" marR="0" lvl="0" indent="-290513"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Gill Sans MT"/>
                <a:ea typeface="+mn-ea"/>
                <a:cs typeface="+mn-cs"/>
              </a:rPr>
              <a:t>Identify/agree on the research question</a:t>
            </a:r>
          </a:p>
          <a:p>
            <a:pPr marL="290513" marR="0" lvl="0" indent="-290513"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Gill Sans MT"/>
                <a:ea typeface="+mn-ea"/>
                <a:cs typeface="+mn-cs"/>
              </a:rPr>
              <a:t>Identify/agree on the input variables</a:t>
            </a:r>
          </a:p>
          <a:p>
            <a:pPr marL="290513" marR="0" lvl="0" indent="-290513"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Gill Sans MT"/>
                <a:ea typeface="+mn-ea"/>
                <a:cs typeface="+mn-cs"/>
              </a:rPr>
              <a:t>Identify/agree on assumptions</a:t>
            </a:r>
          </a:p>
          <a:p>
            <a:pPr marL="290513" marR="0" lvl="0" indent="-290513"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Gill Sans MT"/>
                <a:ea typeface="+mn-ea"/>
                <a:cs typeface="+mn-cs"/>
              </a:rPr>
              <a:t>After completing the model analysis, come together to review results and agree on policy implications</a:t>
            </a:r>
          </a:p>
        </p:txBody>
      </p:sp>
      <p:sp>
        <p:nvSpPr>
          <p:cNvPr id="4" name="Content Placeholder 1">
            <a:extLst>
              <a:ext uri="{FF2B5EF4-FFF2-40B4-BE49-F238E27FC236}">
                <a16:creationId xmlns:a16="http://schemas.microsoft.com/office/drawing/2014/main" id="{BB3D6C77-096F-49A2-8554-C7C9EAF4AB39}"/>
              </a:ext>
            </a:extLst>
          </p:cNvPr>
          <p:cNvSpPr txBox="1">
            <a:spLocks/>
          </p:cNvSpPr>
          <p:nvPr/>
        </p:nvSpPr>
        <p:spPr>
          <a:xfrm>
            <a:off x="2209800" y="1316908"/>
            <a:ext cx="3200400" cy="4572000"/>
          </a:xfrm>
          <a:prstGeom prst="rect">
            <a:avLst/>
          </a:prstGeom>
        </p:spPr>
        <p:txBody>
          <a:bodyPr>
            <a:noAutofit/>
          </a:bodyPr>
          <a:lstStyle>
            <a:lvl1pPr marL="258763" indent="-258763" algn="l" defTabSz="690563" rtl="0" fontAlgn="base">
              <a:spcBef>
                <a:spcPts val="913"/>
              </a:spcBef>
              <a:spcAft>
                <a:spcPct val="0"/>
              </a:spcAft>
              <a:buClr>
                <a:srgbClr val="6CC04A"/>
              </a:buClr>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1pPr>
            <a:lvl2pPr marL="560388" indent="-215900" algn="l" defTabSz="690563" rtl="0" fontAlgn="base">
              <a:spcBef>
                <a:spcPts val="450"/>
              </a:spcBef>
              <a:spcAft>
                <a:spcPct val="0"/>
              </a:spcAft>
              <a:buClr>
                <a:srgbClr val="6CC04A"/>
              </a:buClr>
              <a:buFont typeface="Wingdings" panose="05000000000000000000" pitchFamily="2" charset="2"/>
              <a:buChar char="§"/>
              <a:defRPr sz="2100" kern="1200">
                <a:solidFill>
                  <a:schemeClr val="tx1"/>
                </a:solidFill>
                <a:latin typeface="Franklin Gothic Book" panose="020B0503020102020204" pitchFamily="34" charset="0"/>
                <a:ea typeface="+mn-ea"/>
                <a:cs typeface="+mn-cs"/>
              </a:defRPr>
            </a:lvl2pPr>
            <a:lvl3pPr marL="863600" indent="-171450" algn="l" defTabSz="690563" rtl="0" fontAlgn="base">
              <a:spcBef>
                <a:spcPts val="450"/>
              </a:spcBef>
              <a:spcAft>
                <a:spcPct val="0"/>
              </a:spcAft>
              <a:buClr>
                <a:srgbClr val="6CC04A"/>
              </a:buClr>
              <a:buFont typeface="Arial" panose="020B0604020202020204" pitchFamily="34" charset="0"/>
              <a:buChar char="•"/>
              <a:defRPr kern="1200">
                <a:solidFill>
                  <a:schemeClr val="tx1"/>
                </a:solidFill>
                <a:latin typeface="Franklin Gothic Book" panose="020B0503020102020204" pitchFamily="34" charset="0"/>
                <a:ea typeface="+mn-ea"/>
                <a:cs typeface="+mn-cs"/>
              </a:defRPr>
            </a:lvl3pPr>
            <a:lvl4pPr marL="1209675" indent="-171450" algn="l" defTabSz="690563" rtl="0" fontAlgn="base">
              <a:spcBef>
                <a:spcPts val="450"/>
              </a:spcBef>
              <a:spcAft>
                <a:spcPct val="0"/>
              </a:spcAft>
              <a:buClr>
                <a:srgbClr val="6CC04A"/>
              </a:buClr>
              <a:buFont typeface="Wingdings" panose="05000000000000000000" pitchFamily="2" charset="2"/>
              <a:buChar char="§"/>
              <a:defRPr sz="1500" kern="1200">
                <a:solidFill>
                  <a:schemeClr val="tx1"/>
                </a:solidFill>
                <a:latin typeface="Franklin Gothic Book" panose="020B0503020102020204" pitchFamily="34" charset="0"/>
                <a:ea typeface="+mn-ea"/>
                <a:cs typeface="+mn-cs"/>
              </a:defRPr>
            </a:lvl4pPr>
            <a:lvl5pPr marL="1554163" indent="-171450" algn="l" defTabSz="690563" rtl="0" fontAlgn="base">
              <a:spcBef>
                <a:spcPts val="450"/>
              </a:spcBef>
              <a:spcAft>
                <a:spcPct val="0"/>
              </a:spcAft>
              <a:buClr>
                <a:srgbClr val="6CC04A"/>
              </a:buClr>
              <a:buFont typeface="Arial" panose="020B0604020202020204" pitchFamily="34" charset="0"/>
              <a:buChar char="•"/>
              <a:defRPr sz="1500" kern="1200">
                <a:solidFill>
                  <a:schemeClr val="tx1"/>
                </a:solidFill>
                <a:latin typeface="Franklin Gothic Book" panose="020B0503020102020204" pitchFamily="34" charset="0"/>
                <a:ea typeface="+mn-ea"/>
                <a:cs typeface="+mn-cs"/>
              </a:defRPr>
            </a:lvl5pPr>
            <a:lvl6pPr marL="1901038" indent="-172822" algn="l" defTabSz="691286" rtl="0" eaLnBrk="1" latinLnBrk="0" hangingPunct="1">
              <a:spcBef>
                <a:spcPct val="20000"/>
              </a:spcBef>
              <a:buFont typeface="Arial" panose="020B0604020202020204" pitchFamily="34" charset="0"/>
              <a:buChar char="•"/>
              <a:defRPr sz="1512" kern="1200">
                <a:solidFill>
                  <a:schemeClr val="tx1"/>
                </a:solidFill>
                <a:latin typeface="+mn-lt"/>
                <a:ea typeface="+mn-ea"/>
                <a:cs typeface="+mn-cs"/>
              </a:defRPr>
            </a:lvl6pPr>
            <a:lvl7pPr marL="2246681" indent="-172822" algn="l" defTabSz="691286" rtl="0" eaLnBrk="1" latinLnBrk="0" hangingPunct="1">
              <a:spcBef>
                <a:spcPct val="20000"/>
              </a:spcBef>
              <a:buFont typeface="Arial" panose="020B0604020202020204" pitchFamily="34" charset="0"/>
              <a:buChar char="•"/>
              <a:defRPr sz="1512" kern="1200">
                <a:solidFill>
                  <a:schemeClr val="tx1"/>
                </a:solidFill>
                <a:latin typeface="+mn-lt"/>
                <a:ea typeface="+mn-ea"/>
                <a:cs typeface="+mn-cs"/>
              </a:defRPr>
            </a:lvl7pPr>
            <a:lvl8pPr marL="2592324" indent="-172822" algn="l" defTabSz="691286" rtl="0" eaLnBrk="1" latinLnBrk="0" hangingPunct="1">
              <a:spcBef>
                <a:spcPct val="20000"/>
              </a:spcBef>
              <a:buFont typeface="Arial" panose="020B0604020202020204" pitchFamily="34" charset="0"/>
              <a:buChar char="•"/>
              <a:defRPr sz="1512" kern="1200">
                <a:solidFill>
                  <a:schemeClr val="tx1"/>
                </a:solidFill>
                <a:latin typeface="+mn-lt"/>
                <a:ea typeface="+mn-ea"/>
                <a:cs typeface="+mn-cs"/>
              </a:defRPr>
            </a:lvl8pPr>
            <a:lvl9pPr marL="2937967" indent="-172822" algn="l" defTabSz="691286" rtl="0" eaLnBrk="1" latinLnBrk="0" hangingPunct="1">
              <a:spcBef>
                <a:spcPct val="20000"/>
              </a:spcBef>
              <a:buFont typeface="Arial" panose="020B0604020202020204" pitchFamily="34" charset="0"/>
              <a:buChar char="•"/>
              <a:defRPr sz="1512" kern="1200">
                <a:solidFill>
                  <a:schemeClr val="tx1"/>
                </a:solidFill>
                <a:latin typeface="+mn-lt"/>
                <a:ea typeface="+mn-ea"/>
                <a:cs typeface="+mn-cs"/>
              </a:defRPr>
            </a:lvl9pPr>
          </a:lstStyle>
          <a:p>
            <a:pPr marL="258763" marR="0" lvl="0" indent="-258763" algn="l" defTabSz="690563" rtl="0" eaLnBrk="1" fontAlgn="base" latinLnBrk="0" hangingPunct="1">
              <a:lnSpc>
                <a:spcPct val="100000"/>
              </a:lnSpc>
              <a:spcBef>
                <a:spcPts val="913"/>
              </a:spcBef>
              <a:spcAft>
                <a:spcPct val="0"/>
              </a:spcAft>
              <a:buClr>
                <a:srgbClr val="6CC04A"/>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
        <p:nvSpPr>
          <p:cNvPr id="5" name="Left Brace 4">
            <a:extLst>
              <a:ext uri="{FF2B5EF4-FFF2-40B4-BE49-F238E27FC236}">
                <a16:creationId xmlns:a16="http://schemas.microsoft.com/office/drawing/2014/main" id="{1909F06F-A845-4BD4-A76B-2F8351B1ECC0}"/>
              </a:ext>
            </a:extLst>
          </p:cNvPr>
          <p:cNvSpPr/>
          <p:nvPr/>
        </p:nvSpPr>
        <p:spPr>
          <a:xfrm>
            <a:off x="6899782" y="1182267"/>
            <a:ext cx="685800" cy="5174084"/>
          </a:xfrm>
          <a:prstGeom prst="leftBrace">
            <a:avLst>
              <a:gd name="adj1" fmla="val 8333"/>
              <a:gd name="adj2" fmla="val 25596"/>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itle 1">
            <a:extLst>
              <a:ext uri="{FF2B5EF4-FFF2-40B4-BE49-F238E27FC236}">
                <a16:creationId xmlns:a16="http://schemas.microsoft.com/office/drawing/2014/main" id="{32D1917C-0DB3-43B1-8A48-CF7FD5426A1E}"/>
              </a:ext>
            </a:extLst>
          </p:cNvPr>
          <p:cNvSpPr txBox="1">
            <a:spLocks/>
          </p:cNvSpPr>
          <p:nvPr/>
        </p:nvSpPr>
        <p:spPr>
          <a:xfrm>
            <a:off x="1981200" y="274638"/>
            <a:ext cx="8229600" cy="1143000"/>
          </a:xfrm>
          <a:prstGeom prst="rect">
            <a:avLst/>
          </a:prstGeom>
        </p:spPr>
        <p:txBody>
          <a:bodyPr/>
          <a:lstStyle>
            <a:lvl1pPr algn="l" defTabSz="690563" rtl="0" fontAlgn="base">
              <a:spcBef>
                <a:spcPct val="0"/>
              </a:spcBef>
              <a:spcAft>
                <a:spcPct val="0"/>
              </a:spcAft>
              <a:defRPr sz="2700" kern="1200">
                <a:solidFill>
                  <a:srgbClr val="003A5D"/>
                </a:solidFill>
                <a:latin typeface="Franklin Gothic Medium" panose="020B0603020102020204" pitchFamily="34" charset="0"/>
                <a:ea typeface="+mj-ea"/>
                <a:cs typeface="+mj-cs"/>
              </a:defRPr>
            </a:lvl1pPr>
            <a:lvl2pPr algn="l" defTabSz="690563" rtl="0" fontAlgn="base">
              <a:spcBef>
                <a:spcPct val="0"/>
              </a:spcBef>
              <a:spcAft>
                <a:spcPct val="0"/>
              </a:spcAft>
              <a:defRPr sz="2700">
                <a:solidFill>
                  <a:srgbClr val="003A5D"/>
                </a:solidFill>
                <a:latin typeface="Franklin Gothic Medium" panose="020B0603020102020204" pitchFamily="34" charset="0"/>
              </a:defRPr>
            </a:lvl2pPr>
            <a:lvl3pPr algn="l" defTabSz="690563" rtl="0" fontAlgn="base">
              <a:spcBef>
                <a:spcPct val="0"/>
              </a:spcBef>
              <a:spcAft>
                <a:spcPct val="0"/>
              </a:spcAft>
              <a:defRPr sz="2700">
                <a:solidFill>
                  <a:srgbClr val="003A5D"/>
                </a:solidFill>
                <a:latin typeface="Franklin Gothic Medium" panose="020B0603020102020204" pitchFamily="34" charset="0"/>
              </a:defRPr>
            </a:lvl3pPr>
            <a:lvl4pPr algn="l" defTabSz="690563" rtl="0" fontAlgn="base">
              <a:spcBef>
                <a:spcPct val="0"/>
              </a:spcBef>
              <a:spcAft>
                <a:spcPct val="0"/>
              </a:spcAft>
              <a:defRPr sz="2700">
                <a:solidFill>
                  <a:srgbClr val="003A5D"/>
                </a:solidFill>
                <a:latin typeface="Franklin Gothic Medium" panose="020B0603020102020204" pitchFamily="34" charset="0"/>
              </a:defRPr>
            </a:lvl4pPr>
            <a:lvl5pPr algn="l" defTabSz="690563" rtl="0" fontAlgn="base">
              <a:spcBef>
                <a:spcPct val="0"/>
              </a:spcBef>
              <a:spcAft>
                <a:spcPct val="0"/>
              </a:spcAft>
              <a:defRPr sz="2700">
                <a:solidFill>
                  <a:srgbClr val="003A5D"/>
                </a:solidFill>
                <a:latin typeface="Franklin Gothic Medium" panose="020B0603020102020204" pitchFamily="34" charset="0"/>
              </a:defRPr>
            </a:lvl5pPr>
            <a:lvl6pPr marL="457200" algn="l" defTabSz="690563" rtl="0" fontAlgn="base">
              <a:spcBef>
                <a:spcPct val="0"/>
              </a:spcBef>
              <a:spcAft>
                <a:spcPct val="0"/>
              </a:spcAft>
              <a:defRPr sz="2700">
                <a:solidFill>
                  <a:srgbClr val="003A5D"/>
                </a:solidFill>
                <a:latin typeface="Franklin Gothic Medium" panose="020B0603020102020204" pitchFamily="34" charset="0"/>
              </a:defRPr>
            </a:lvl6pPr>
            <a:lvl7pPr marL="914400" algn="l" defTabSz="690563" rtl="0" fontAlgn="base">
              <a:spcBef>
                <a:spcPct val="0"/>
              </a:spcBef>
              <a:spcAft>
                <a:spcPct val="0"/>
              </a:spcAft>
              <a:defRPr sz="2700">
                <a:solidFill>
                  <a:srgbClr val="003A5D"/>
                </a:solidFill>
                <a:latin typeface="Franklin Gothic Medium" panose="020B0603020102020204" pitchFamily="34" charset="0"/>
              </a:defRPr>
            </a:lvl7pPr>
            <a:lvl8pPr marL="1371600" algn="l" defTabSz="690563" rtl="0" fontAlgn="base">
              <a:spcBef>
                <a:spcPct val="0"/>
              </a:spcBef>
              <a:spcAft>
                <a:spcPct val="0"/>
              </a:spcAft>
              <a:defRPr sz="2700">
                <a:solidFill>
                  <a:srgbClr val="003A5D"/>
                </a:solidFill>
                <a:latin typeface="Franklin Gothic Medium" panose="020B0603020102020204" pitchFamily="34" charset="0"/>
              </a:defRPr>
            </a:lvl8pPr>
            <a:lvl9pPr marL="1828800" algn="l" defTabSz="690563" rtl="0" fontAlgn="base">
              <a:spcBef>
                <a:spcPct val="0"/>
              </a:spcBef>
              <a:spcAft>
                <a:spcPct val="0"/>
              </a:spcAft>
              <a:defRPr sz="2700">
                <a:solidFill>
                  <a:srgbClr val="003A5D"/>
                </a:solidFill>
                <a:latin typeface="Franklin Gothic Medium" panose="020B0603020102020204" pitchFamily="34" charset="0"/>
              </a:defRPr>
            </a:lvl9pPr>
          </a:lstStyle>
          <a:p>
            <a:pPr marL="0" marR="0" lvl="0" indent="0" algn="l" defTabSz="690563"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003A5D"/>
              </a:solidFill>
              <a:effectLst/>
              <a:uLnTx/>
              <a:uFillTx/>
              <a:latin typeface="Franklin Gothic Medium" panose="020B0603020102020204" pitchFamily="34" charset="0"/>
              <a:ea typeface="+mj-ea"/>
              <a:cs typeface="+mj-cs"/>
            </a:endParaRPr>
          </a:p>
        </p:txBody>
      </p:sp>
    </p:spTree>
    <p:extLst>
      <p:ext uri="{BB962C8B-B14F-4D97-AF65-F5344CB8AC3E}">
        <p14:creationId xmlns:p14="http://schemas.microsoft.com/office/powerpoint/2010/main" val="75009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618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1C12A5-E77F-473E-B62C-43D6B22D57F0}"/>
              </a:ext>
            </a:extLst>
          </p:cNvPr>
          <p:cNvPicPr>
            <a:picLocks noChangeAspect="1"/>
          </p:cNvPicPr>
          <p:nvPr/>
        </p:nvPicPr>
        <p:blipFill rotWithShape="1">
          <a:blip r:embed="rId3"/>
          <a:srcRect l="29637"/>
          <a:stretch/>
        </p:blipFill>
        <p:spPr>
          <a:xfrm>
            <a:off x="6781800" y="258067"/>
            <a:ext cx="5410200" cy="6341865"/>
          </a:xfrm>
          <a:prstGeom prst="rect">
            <a:avLst/>
          </a:prstGeom>
        </p:spPr>
      </p:pic>
      <p:sp>
        <p:nvSpPr>
          <p:cNvPr id="2" name="Title 1">
            <a:extLst>
              <a:ext uri="{FF2B5EF4-FFF2-40B4-BE49-F238E27FC236}">
                <a16:creationId xmlns:a16="http://schemas.microsoft.com/office/drawing/2014/main" id="{E977E94F-6DB4-4B3C-A883-9DC71DCA7757}"/>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A230F5C8-7F04-4B2A-9BF1-32F6220EA0EC}"/>
              </a:ext>
            </a:extLst>
          </p:cNvPr>
          <p:cNvSpPr>
            <a:spLocks noGrp="1"/>
          </p:cNvSpPr>
          <p:nvPr>
            <p:ph idx="1"/>
          </p:nvPr>
        </p:nvSpPr>
        <p:spPr>
          <a:xfrm>
            <a:off x="609600" y="1600201"/>
            <a:ext cx="5867400" cy="4876799"/>
          </a:xfrm>
        </p:spPr>
        <p:txBody>
          <a:bodyPr>
            <a:normAutofit/>
          </a:bodyPr>
          <a:lstStyle/>
          <a:p>
            <a:r>
              <a:rPr lang="en-US" dirty="0"/>
              <a:t>Mathematical modeling </a:t>
            </a:r>
            <a:r>
              <a:rPr lang="en-GB" dirty="0"/>
              <a:t>is a key tool when direct evaluation of health interventions is not an option</a:t>
            </a:r>
          </a:p>
          <a:p>
            <a:pPr lvl="1"/>
            <a:r>
              <a:rPr lang="en-GB" dirty="0"/>
              <a:t>More viable and timely when quick decision-making is needed</a:t>
            </a:r>
          </a:p>
          <a:p>
            <a:r>
              <a:rPr lang="en-US" dirty="0"/>
              <a:t>Modeling</a:t>
            </a:r>
            <a:r>
              <a:rPr lang="en-GB" dirty="0"/>
              <a:t> results are often not easily translated into practical policies</a:t>
            </a:r>
          </a:p>
        </p:txBody>
      </p:sp>
      <p:sp>
        <p:nvSpPr>
          <p:cNvPr id="6" name="Slide Number Placeholder 5">
            <a:extLst>
              <a:ext uri="{FF2B5EF4-FFF2-40B4-BE49-F238E27FC236}">
                <a16:creationId xmlns:a16="http://schemas.microsoft.com/office/drawing/2014/main" id="{4327E280-5DF5-4C62-848F-7739BE9A48DA}"/>
              </a:ext>
            </a:extLst>
          </p:cNvPr>
          <p:cNvSpPr>
            <a:spLocks noGrp="1"/>
          </p:cNvSpPr>
          <p:nvPr>
            <p:ph type="sldNum" sz="quarter" idx="12"/>
          </p:nvPr>
        </p:nvSpPr>
        <p:spPr/>
        <p:txBody>
          <a:bodyPr/>
          <a:lstStyle/>
          <a:p>
            <a:pPr lvl="0"/>
            <a:fld id="{0B2E788E-E38E-4124-BA2B-69C1A1EC2603}" type="slidenum">
              <a:rPr lang="en-US" noProof="0" smtClean="0"/>
              <a:pPr lvl="0"/>
              <a:t>2</a:t>
            </a:fld>
            <a:endParaRPr lang="en-US" noProof="0"/>
          </a:p>
        </p:txBody>
      </p:sp>
      <p:pic>
        <p:nvPicPr>
          <p:cNvPr id="4" name="Picture 3">
            <a:extLst>
              <a:ext uri="{FF2B5EF4-FFF2-40B4-BE49-F238E27FC236}">
                <a16:creationId xmlns:a16="http://schemas.microsoft.com/office/drawing/2014/main" id="{EC642A76-FDDE-4843-A58D-CC7BED3AE472}"/>
              </a:ext>
            </a:extLst>
          </p:cNvPr>
          <p:cNvPicPr>
            <a:picLocks noChangeAspect="1"/>
          </p:cNvPicPr>
          <p:nvPr/>
        </p:nvPicPr>
        <p:blipFill>
          <a:blip r:embed="rId4"/>
          <a:stretch>
            <a:fillRect/>
          </a:stretch>
        </p:blipFill>
        <p:spPr>
          <a:xfrm>
            <a:off x="6781800" y="603250"/>
            <a:ext cx="1714500" cy="485775"/>
          </a:xfrm>
          <a:prstGeom prst="rect">
            <a:avLst/>
          </a:prstGeom>
        </p:spPr>
      </p:pic>
    </p:spTree>
    <p:extLst>
      <p:ext uri="{BB962C8B-B14F-4D97-AF65-F5344CB8AC3E}">
        <p14:creationId xmlns:p14="http://schemas.microsoft.com/office/powerpoint/2010/main" val="1616106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DDD9B-2A34-409D-90B4-AC425BFE36C1}"/>
              </a:ext>
            </a:extLst>
          </p:cNvPr>
          <p:cNvSpPr>
            <a:spLocks noGrp="1"/>
          </p:cNvSpPr>
          <p:nvPr>
            <p:ph type="title"/>
          </p:nvPr>
        </p:nvSpPr>
        <p:spPr/>
        <p:txBody>
          <a:bodyPr>
            <a:normAutofit/>
          </a:bodyPr>
          <a:lstStyle/>
          <a:p>
            <a:r>
              <a:rPr lang="en-US" dirty="0"/>
              <a:t>Challenge: Moving from a theoretical model to policy</a:t>
            </a:r>
          </a:p>
        </p:txBody>
      </p:sp>
      <p:sp>
        <p:nvSpPr>
          <p:cNvPr id="4" name="Slide Number Placeholder 3">
            <a:extLst>
              <a:ext uri="{FF2B5EF4-FFF2-40B4-BE49-F238E27FC236}">
                <a16:creationId xmlns:a16="http://schemas.microsoft.com/office/drawing/2014/main" id="{8239542C-C637-492E-8918-C6ABDFF7C1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E449E-40CC-4C0D-9621-42A0BB483472}" type="slidenum">
              <a:rPr kumimoji="0" lang="en-US" sz="907"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7"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6" name="Diagram 5">
            <a:extLst>
              <a:ext uri="{FF2B5EF4-FFF2-40B4-BE49-F238E27FC236}">
                <a16:creationId xmlns:a16="http://schemas.microsoft.com/office/drawing/2014/main" id="{6497F2F3-D263-4055-B720-1E3C34EF3954}"/>
              </a:ext>
            </a:extLst>
          </p:cNvPr>
          <p:cNvGraphicFramePr/>
          <p:nvPr>
            <p:extLst>
              <p:ext uri="{D42A27DB-BD31-4B8C-83A1-F6EECF244321}">
                <p14:modId xmlns:p14="http://schemas.microsoft.com/office/powerpoint/2010/main" val="3946833968"/>
              </p:ext>
            </p:extLst>
          </p:nvPr>
        </p:nvGraphicFramePr>
        <p:xfrm>
          <a:off x="2819400" y="970746"/>
          <a:ext cx="6934200" cy="4668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F657CAB8-1347-4E9E-B551-9864ABEEB719}"/>
              </a:ext>
            </a:extLst>
          </p:cNvPr>
          <p:cNvSpPr txBox="1"/>
          <p:nvPr/>
        </p:nvSpPr>
        <p:spPr>
          <a:xfrm>
            <a:off x="3657600" y="1991250"/>
            <a:ext cx="167281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Franklin Gothic Medium Cond" panose="020B0606030402020204" pitchFamily="34" charset="0"/>
                <a:ea typeface="+mn-ea"/>
                <a:cs typeface="+mn-cs"/>
              </a:rPr>
              <a:t>Modelers</a:t>
            </a:r>
            <a:endParaRPr kumimoji="0" lang="en-US" sz="2500" b="0" i="0" u="none" strike="noStrike" kern="1200" cap="none" spc="0" normalizeH="0" baseline="0" noProof="0" dirty="0">
              <a:ln>
                <a:noFill/>
              </a:ln>
              <a:solidFill>
                <a:prstClr val="black"/>
              </a:solidFill>
              <a:effectLst/>
              <a:uLnTx/>
              <a:uFillTx/>
              <a:latin typeface="Franklin Gothic Medium Cond" panose="020B0606030402020204" pitchFamily="34" charset="0"/>
              <a:ea typeface="+mn-ea"/>
              <a:cs typeface="+mn-cs"/>
            </a:endParaRPr>
          </a:p>
        </p:txBody>
      </p:sp>
      <p:sp>
        <p:nvSpPr>
          <p:cNvPr id="8" name="TextBox 7">
            <a:extLst>
              <a:ext uri="{FF2B5EF4-FFF2-40B4-BE49-F238E27FC236}">
                <a16:creationId xmlns:a16="http://schemas.microsoft.com/office/drawing/2014/main" id="{2317CF85-C300-4185-93A5-1EBC70E7202D}"/>
              </a:ext>
            </a:extLst>
          </p:cNvPr>
          <p:cNvSpPr txBox="1"/>
          <p:nvPr/>
        </p:nvSpPr>
        <p:spPr>
          <a:xfrm>
            <a:off x="6964232" y="1941492"/>
            <a:ext cx="22259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Franklin Gothic Medium Cond" panose="020B0606030402020204" pitchFamily="34" charset="0"/>
                <a:ea typeface="+mn-ea"/>
                <a:cs typeface="+mn-cs"/>
              </a:rPr>
              <a:t>Policymakers</a:t>
            </a:r>
            <a:endParaRPr kumimoji="0" lang="en-US" sz="2400" b="0" i="0" u="none" strike="noStrike" kern="1200" cap="none" spc="0" normalizeH="0" baseline="0" noProof="0" dirty="0">
              <a:ln>
                <a:noFill/>
              </a:ln>
              <a:solidFill>
                <a:prstClr val="black"/>
              </a:solidFill>
              <a:effectLst/>
              <a:uLnTx/>
              <a:uFillTx/>
              <a:latin typeface="Franklin Gothic Medium Cond" panose="020B0606030402020204" pitchFamily="34" charset="0"/>
              <a:ea typeface="+mn-ea"/>
              <a:cs typeface="+mn-cs"/>
            </a:endParaRPr>
          </a:p>
        </p:txBody>
      </p:sp>
      <p:sp>
        <p:nvSpPr>
          <p:cNvPr id="10" name="TextBox 9">
            <a:extLst>
              <a:ext uri="{FF2B5EF4-FFF2-40B4-BE49-F238E27FC236}">
                <a16:creationId xmlns:a16="http://schemas.microsoft.com/office/drawing/2014/main" id="{CAA6FE45-8634-4FFF-BEBC-F7F50CFA4D00}"/>
              </a:ext>
            </a:extLst>
          </p:cNvPr>
          <p:cNvSpPr txBox="1"/>
          <p:nvPr/>
        </p:nvSpPr>
        <p:spPr>
          <a:xfrm>
            <a:off x="4610100" y="5737917"/>
            <a:ext cx="34671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Franklin Gothic Demi Cond" panose="020B0706030402020204" pitchFamily="34" charset="0"/>
                <a:ea typeface="+mn-ea"/>
                <a:cs typeface="+mn-cs"/>
              </a:rPr>
              <a:t>Communication (‘</a:t>
            </a:r>
            <a:r>
              <a:rPr kumimoji="0" lang="en-US" sz="2800" b="0" i="1" u="none" strike="noStrike" kern="1200" cap="none" spc="0" normalizeH="0" baseline="0" noProof="0" dirty="0">
                <a:ln>
                  <a:noFill/>
                </a:ln>
                <a:solidFill>
                  <a:prstClr val="black"/>
                </a:solidFill>
                <a:effectLst/>
                <a:uLnTx/>
                <a:uFillTx/>
                <a:latin typeface="Franklin Gothic Demi Cond" panose="020B0706030402020204" pitchFamily="34" charset="0"/>
                <a:ea typeface="+mn-ea"/>
                <a:cs typeface="+mn-cs"/>
              </a:rPr>
              <a:t>translation gap</a:t>
            </a:r>
            <a:r>
              <a:rPr kumimoji="0" lang="en-US" sz="2800" b="0" i="0" u="none" strike="noStrike" kern="1200" cap="none" spc="0" normalizeH="0" baseline="0" noProof="0" dirty="0">
                <a:ln>
                  <a:noFill/>
                </a:ln>
                <a:solidFill>
                  <a:prstClr val="black"/>
                </a:solidFill>
                <a:effectLst/>
                <a:uLnTx/>
                <a:uFillTx/>
                <a:latin typeface="Franklin Gothic Demi Cond" panose="020B0706030402020204" pitchFamily="34" charset="0"/>
                <a:ea typeface="+mn-ea"/>
                <a:cs typeface="+mn-cs"/>
              </a:rPr>
              <a:t>’)</a:t>
            </a:r>
          </a:p>
        </p:txBody>
      </p:sp>
      <p:cxnSp>
        <p:nvCxnSpPr>
          <p:cNvPr id="11" name="Straight Arrow Connector 10">
            <a:extLst>
              <a:ext uri="{FF2B5EF4-FFF2-40B4-BE49-F238E27FC236}">
                <a16:creationId xmlns:a16="http://schemas.microsoft.com/office/drawing/2014/main" id="{9B9A209C-0E5E-4213-881F-870F25114C51}"/>
              </a:ext>
            </a:extLst>
          </p:cNvPr>
          <p:cNvCxnSpPr>
            <a:cxnSpLocks/>
          </p:cNvCxnSpPr>
          <p:nvPr/>
        </p:nvCxnSpPr>
        <p:spPr>
          <a:xfrm flipV="1">
            <a:off x="6266134" y="4742916"/>
            <a:ext cx="2005" cy="113699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C5B0D3C3-A84E-475E-8257-E7BB69A52217}"/>
              </a:ext>
            </a:extLst>
          </p:cNvPr>
          <p:cNvSpPr/>
          <p:nvPr/>
        </p:nvSpPr>
        <p:spPr>
          <a:xfrm>
            <a:off x="0" y="3304773"/>
            <a:ext cx="2853626" cy="1754326"/>
          </a:xfrm>
          <a:prstGeom prst="rect">
            <a:avLst/>
          </a:prstGeom>
        </p:spPr>
        <p:txBody>
          <a:bodyPr wrap="square">
            <a:spAutoFit/>
          </a:bodyPr>
          <a:lstStyle/>
          <a:p>
            <a:pPr lvl="1"/>
            <a:r>
              <a:rPr lang="en-US" dirty="0">
                <a:latin typeface="Franklin Gothic Demi" panose="020B0703020102020204" pitchFamily="34" charset="0"/>
              </a:rPr>
              <a:t>Disconnect between modelers and policymakers can make it difficult to translate model results to policy</a:t>
            </a:r>
          </a:p>
        </p:txBody>
      </p:sp>
    </p:spTree>
    <p:extLst>
      <p:ext uri="{BB962C8B-B14F-4D97-AF65-F5344CB8AC3E}">
        <p14:creationId xmlns:p14="http://schemas.microsoft.com/office/powerpoint/2010/main" val="1162167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81FD3D-E165-4479-A88D-7DD6F56E1B2C}"/>
              </a:ext>
            </a:extLst>
          </p:cNvPr>
          <p:cNvSpPr>
            <a:spLocks noGrp="1"/>
          </p:cNvSpPr>
          <p:nvPr>
            <p:ph type="title"/>
          </p:nvPr>
        </p:nvSpPr>
        <p:spPr/>
        <p:txBody>
          <a:bodyPr/>
          <a:lstStyle/>
          <a:p>
            <a:r>
              <a:rPr lang="en-US" dirty="0"/>
              <a:t>Evolution of the Decision Makers’ Program Planning Toolkit, Version 2 (DMPPT 2)</a:t>
            </a:r>
          </a:p>
        </p:txBody>
      </p:sp>
      <p:sp>
        <p:nvSpPr>
          <p:cNvPr id="2" name="Content Placeholder 1"/>
          <p:cNvSpPr>
            <a:spLocks noGrp="1"/>
          </p:cNvSpPr>
          <p:nvPr>
            <p:ph idx="1"/>
          </p:nvPr>
        </p:nvSpPr>
        <p:spPr>
          <a:xfrm>
            <a:off x="609600" y="1600201"/>
            <a:ext cx="6507892" cy="4525963"/>
          </a:xfrm>
        </p:spPr>
        <p:txBody>
          <a:bodyPr>
            <a:normAutofit fontScale="92500" lnSpcReduction="20000"/>
          </a:bodyPr>
          <a:lstStyle/>
          <a:p>
            <a:r>
              <a:rPr lang="en-US" dirty="0"/>
              <a:t>Model iterations demonstrated its wide-ranging potential and use</a:t>
            </a:r>
          </a:p>
          <a:p>
            <a:pPr lvl="1"/>
            <a:r>
              <a:rPr lang="en-US" dirty="0"/>
              <a:t>Tool for advocacy—Impact and cost of scaling-up VMMC</a:t>
            </a:r>
          </a:p>
          <a:p>
            <a:pPr lvl="1"/>
            <a:r>
              <a:rPr lang="en-US" dirty="0"/>
              <a:t>Strategic planning—Model customized by 5-year age bands and geography </a:t>
            </a:r>
          </a:p>
          <a:p>
            <a:pPr lvl="1"/>
            <a:r>
              <a:rPr lang="en-US" dirty="0"/>
              <a:t>Program monitoring—Online user-friendly </a:t>
            </a:r>
          </a:p>
          <a:p>
            <a:r>
              <a:rPr lang="en-US" dirty="0"/>
              <a:t>Its success can serve as a blueprint for others looking to apply modeling to inform policy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E788E-E38E-4124-BA2B-69C1A1EC2603}"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24" name="Diagram 23"/>
          <p:cNvGraphicFramePr/>
          <p:nvPr>
            <p:extLst>
              <p:ext uri="{D42A27DB-BD31-4B8C-83A1-F6EECF244321}">
                <p14:modId xmlns:p14="http://schemas.microsoft.com/office/powerpoint/2010/main" val="349598786"/>
              </p:ext>
            </p:extLst>
          </p:nvPr>
        </p:nvGraphicFramePr>
        <p:xfrm>
          <a:off x="7212790" y="1647825"/>
          <a:ext cx="4660406" cy="3974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extBox 25"/>
          <p:cNvSpPr txBox="1"/>
          <p:nvPr/>
        </p:nvSpPr>
        <p:spPr>
          <a:xfrm>
            <a:off x="7382594" y="2265190"/>
            <a:ext cx="80652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CC04A"/>
                </a:solidFill>
                <a:effectLst/>
                <a:uLnTx/>
                <a:uFillTx/>
                <a:latin typeface="Franklin Gothic Demi Cond" panose="020B0706030402020204" pitchFamily="34" charset="0"/>
                <a:ea typeface="+mn-ea"/>
                <a:cs typeface="+mn-cs"/>
              </a:rPr>
              <a:t>DMPPT</a:t>
            </a:r>
          </a:p>
        </p:txBody>
      </p:sp>
      <p:sp>
        <p:nvSpPr>
          <p:cNvPr id="27" name="TextBox 26"/>
          <p:cNvSpPr txBox="1"/>
          <p:nvPr/>
        </p:nvSpPr>
        <p:spPr>
          <a:xfrm>
            <a:off x="7673200" y="3476789"/>
            <a:ext cx="97934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CC04A"/>
                </a:solidFill>
                <a:effectLst/>
                <a:uLnTx/>
                <a:uFillTx/>
                <a:latin typeface="Franklin Gothic Demi Cond" panose="020B0706030402020204" pitchFamily="34" charset="0"/>
                <a:ea typeface="+mn-ea"/>
                <a:cs typeface="+mn-cs"/>
              </a:rPr>
              <a:t>DMPPT 2</a:t>
            </a:r>
          </a:p>
        </p:txBody>
      </p:sp>
      <p:sp>
        <p:nvSpPr>
          <p:cNvPr id="28" name="TextBox 27"/>
          <p:cNvSpPr txBox="1"/>
          <p:nvPr/>
        </p:nvSpPr>
        <p:spPr>
          <a:xfrm>
            <a:off x="7299203" y="4597991"/>
            <a:ext cx="97934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CC04A"/>
                </a:solidFill>
                <a:effectLst/>
                <a:uLnTx/>
                <a:uFillTx/>
                <a:latin typeface="Franklin Gothic Demi Cond" panose="020B0706030402020204" pitchFamily="34" charset="0"/>
                <a:ea typeface="+mn-ea"/>
                <a:cs typeface="+mn-cs"/>
              </a:rPr>
              <a:t>DMPPT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CC04A"/>
                </a:solidFill>
                <a:effectLst/>
                <a:uLnTx/>
                <a:uFillTx/>
                <a:latin typeface="Franklin Gothic Demi Cond" panose="020B0706030402020204" pitchFamily="34" charset="0"/>
                <a:ea typeface="+mn-ea"/>
                <a:cs typeface="+mn-cs"/>
              </a:rPr>
              <a:t>Online</a:t>
            </a:r>
          </a:p>
        </p:txBody>
      </p:sp>
      <p:pic>
        <p:nvPicPr>
          <p:cNvPr id="8" name="Picture 7"/>
          <p:cNvPicPr>
            <a:picLocks noChangeAspect="1"/>
          </p:cNvPicPr>
          <p:nvPr/>
        </p:nvPicPr>
        <p:blipFill>
          <a:blip r:embed="rId8"/>
          <a:stretch>
            <a:fillRect/>
          </a:stretch>
        </p:blipFill>
        <p:spPr>
          <a:xfrm>
            <a:off x="10635622" y="1845267"/>
            <a:ext cx="1237574" cy="1141597"/>
          </a:xfrm>
          <a:prstGeom prst="rect">
            <a:avLst/>
          </a:prstGeom>
        </p:spPr>
      </p:pic>
      <p:pic>
        <p:nvPicPr>
          <p:cNvPr id="9" name="Picture 8"/>
          <p:cNvPicPr>
            <a:picLocks noChangeAspect="1"/>
          </p:cNvPicPr>
          <p:nvPr/>
        </p:nvPicPr>
        <p:blipFill>
          <a:blip r:embed="rId9"/>
          <a:stretch>
            <a:fillRect/>
          </a:stretch>
        </p:blipFill>
        <p:spPr>
          <a:xfrm>
            <a:off x="10635622" y="4268464"/>
            <a:ext cx="1237574" cy="1108801"/>
          </a:xfrm>
          <a:prstGeom prst="rect">
            <a:avLst/>
          </a:prstGeom>
        </p:spPr>
      </p:pic>
      <p:pic>
        <p:nvPicPr>
          <p:cNvPr id="10" name="Picture 9"/>
          <p:cNvPicPr>
            <a:picLocks noChangeAspect="1"/>
          </p:cNvPicPr>
          <p:nvPr/>
        </p:nvPicPr>
        <p:blipFill>
          <a:blip r:embed="rId10"/>
          <a:stretch>
            <a:fillRect/>
          </a:stretch>
        </p:blipFill>
        <p:spPr>
          <a:xfrm>
            <a:off x="10635622" y="3087662"/>
            <a:ext cx="1237574" cy="1080000"/>
          </a:xfrm>
          <a:prstGeom prst="rect">
            <a:avLst/>
          </a:prstGeom>
        </p:spPr>
      </p:pic>
      <p:sp>
        <p:nvSpPr>
          <p:cNvPr id="11" name="Rectangle 10"/>
          <p:cNvSpPr/>
          <p:nvPr/>
        </p:nvSpPr>
        <p:spPr>
          <a:xfrm>
            <a:off x="990600" y="6400799"/>
            <a:ext cx="3294492"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F6C"/>
                </a:solidFill>
                <a:effectLst/>
                <a:uLnTx/>
                <a:uFillTx/>
                <a:latin typeface="Franklin Gothic Medium" panose="020B0603020102020204" pitchFamily="34" charset="0"/>
                <a:ea typeface="+mn-ea"/>
                <a:cs typeface="+mn-cs"/>
              </a:rPr>
              <a:t>http://collections.plos.org/s/vmmc</a:t>
            </a:r>
          </a:p>
        </p:txBody>
      </p:sp>
      <p:sp>
        <p:nvSpPr>
          <p:cNvPr id="13" name="Title 4"/>
          <p:cNvSpPr txBox="1">
            <a:spLocks/>
          </p:cNvSpPr>
          <p:nvPr/>
        </p:nvSpPr>
        <p:spPr>
          <a:xfrm>
            <a:off x="1981200" y="274638"/>
            <a:ext cx="8229600" cy="1143000"/>
          </a:xfrm>
          <a:prstGeom prst="rect">
            <a:avLst/>
          </a:prstGeom>
        </p:spPr>
        <p:txBody>
          <a:bodyPr vert="horz" lIns="91440" tIns="0" rIns="91440" bIns="0" rtlCol="0" anchor="ctr">
            <a:normAutofit/>
          </a:bodyPr>
          <a:lstStyle>
            <a:lvl1pPr algn="l" defTabSz="914400" rtl="0" eaLnBrk="1" latinLnBrk="0" hangingPunct="1">
              <a:spcBef>
                <a:spcPct val="0"/>
              </a:spcBef>
              <a:buNone/>
              <a:defRPr sz="3600" kern="1200">
                <a:solidFill>
                  <a:srgbClr val="003A5D"/>
                </a:solidFill>
                <a:latin typeface="Franklin Gothic Medium" panose="020B06030201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2400" b="0" i="0" u="none" strike="noStrike" kern="1200" cap="none" spc="0" normalizeH="0" baseline="0" noProof="0" dirty="0">
                <a:ln>
                  <a:noFill/>
                </a:ln>
                <a:solidFill>
                  <a:srgbClr val="BA0C2F"/>
                </a:solidFill>
                <a:effectLst/>
                <a:uLnTx/>
                <a:uFillTx/>
                <a:latin typeface="Gill Sans MT"/>
                <a:ea typeface="+mj-ea"/>
                <a:cs typeface="Gill Sans MT"/>
              </a:rPr>
            </a:br>
            <a:endParaRPr kumimoji="0" lang="en-US" sz="3900" b="0" i="0" u="none" strike="noStrike" kern="1200" cap="none" spc="0" normalizeH="0" baseline="0" noProof="0" dirty="0">
              <a:ln>
                <a:noFill/>
              </a:ln>
              <a:solidFill>
                <a:srgbClr val="003A5D"/>
              </a:solidFill>
              <a:effectLst/>
              <a:uLnTx/>
              <a:uFillTx/>
              <a:latin typeface="Franklin Gothic Medium" panose="020B0603020102020204" pitchFamily="34" charset="0"/>
              <a:ea typeface="+mj-ea"/>
              <a:cs typeface="+mj-cs"/>
            </a:endParaRPr>
          </a:p>
        </p:txBody>
      </p:sp>
    </p:spTree>
    <p:extLst>
      <p:ext uri="{BB962C8B-B14F-4D97-AF65-F5344CB8AC3E}">
        <p14:creationId xmlns:p14="http://schemas.microsoft.com/office/powerpoint/2010/main" val="2511678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7E94F-6DB4-4B3C-A883-9DC71DCA7757}"/>
              </a:ext>
            </a:extLst>
          </p:cNvPr>
          <p:cNvSpPr>
            <a:spLocks noGrp="1"/>
          </p:cNvSpPr>
          <p:nvPr>
            <p:ph type="title"/>
          </p:nvPr>
        </p:nvSpPr>
        <p:spPr/>
        <p:txBody>
          <a:bodyPr>
            <a:normAutofit/>
          </a:bodyPr>
          <a:lstStyle/>
          <a:p>
            <a:r>
              <a:rPr lang="en-US" dirty="0"/>
              <a:t>Success: Results from first model iteration</a:t>
            </a:r>
          </a:p>
        </p:txBody>
      </p:sp>
      <p:sp>
        <p:nvSpPr>
          <p:cNvPr id="4" name="Content Placeholder 1">
            <a:extLst>
              <a:ext uri="{FF2B5EF4-FFF2-40B4-BE49-F238E27FC236}">
                <a16:creationId xmlns:a16="http://schemas.microsoft.com/office/drawing/2014/main" id="{93322D37-85B7-4BD1-B169-C5765C43A0F3}"/>
              </a:ext>
            </a:extLst>
          </p:cNvPr>
          <p:cNvSpPr>
            <a:spLocks noGrp="1"/>
          </p:cNvSpPr>
          <p:nvPr>
            <p:ph idx="1"/>
          </p:nvPr>
        </p:nvSpPr>
        <p:spPr>
          <a:xfrm>
            <a:off x="4077730" y="1600201"/>
            <a:ext cx="7504670" cy="5257799"/>
          </a:xfrm>
        </p:spPr>
        <p:txBody>
          <a:bodyPr>
            <a:normAutofit fontScale="85000" lnSpcReduction="10000"/>
          </a:bodyPr>
          <a:lstStyle/>
          <a:p>
            <a:r>
              <a:rPr lang="en-US" dirty="0"/>
              <a:t>DMPPT: Microsoft Excel-based modeling tool populated with publicly-available data (2011)</a:t>
            </a:r>
          </a:p>
          <a:p>
            <a:pPr lvl="1"/>
            <a:r>
              <a:rPr lang="en-US" dirty="0"/>
              <a:t>Showed VMMC scale-up would result in substantial reductions in HIV infections and lower health system costs</a:t>
            </a:r>
          </a:p>
          <a:p>
            <a:r>
              <a:rPr lang="en-US" dirty="0"/>
              <a:t>Outcome (How was the modeling used?)</a:t>
            </a:r>
          </a:p>
          <a:p>
            <a:pPr lvl="1"/>
            <a:r>
              <a:rPr lang="en-US" dirty="0"/>
              <a:t>An 80% coverage target was </a:t>
            </a:r>
            <a:r>
              <a:rPr lang="en-US" b="1" dirty="0"/>
              <a:t>incorporated into the WHO-UNAIDS Joint Strategic Action Framework for VMMC</a:t>
            </a:r>
            <a:r>
              <a:rPr lang="en-US" dirty="0"/>
              <a:t> (Dec 2011)</a:t>
            </a:r>
          </a:p>
          <a:p>
            <a:pPr lvl="1"/>
            <a:r>
              <a:rPr lang="en-US" dirty="0"/>
              <a:t>All VMMC priority countries included VMMC scale-up in their national strategic plans</a:t>
            </a:r>
          </a:p>
          <a:p>
            <a:pPr lvl="1"/>
            <a:r>
              <a:rPr lang="en-US" dirty="0"/>
              <a:t>PEPFAR significantly increased its VMMC budget.</a:t>
            </a:r>
          </a:p>
        </p:txBody>
      </p:sp>
      <p:pic>
        <p:nvPicPr>
          <p:cNvPr id="5" name="Picture 4">
            <a:extLst>
              <a:ext uri="{FF2B5EF4-FFF2-40B4-BE49-F238E27FC236}">
                <a16:creationId xmlns:a16="http://schemas.microsoft.com/office/drawing/2014/main" id="{CA984FF4-D9B1-40A4-B340-B991D11DB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80035">
            <a:off x="694798" y="1844814"/>
            <a:ext cx="3128202" cy="4431171"/>
          </a:xfrm>
          <a:prstGeom prst="rect">
            <a:avLst/>
          </a:prstGeom>
          <a:ln>
            <a:noFill/>
          </a:ln>
          <a:effectLst>
            <a:outerShdw blurRad="292100" dist="139700" dir="2700000" algn="tl" rotWithShape="0">
              <a:srgbClr val="333333">
                <a:alpha val="65000"/>
              </a:srgbClr>
            </a:outerShdw>
          </a:effectLst>
        </p:spPr>
      </p:pic>
      <p:sp>
        <p:nvSpPr>
          <p:cNvPr id="7" name="Slide Number Placeholder 6">
            <a:extLst>
              <a:ext uri="{FF2B5EF4-FFF2-40B4-BE49-F238E27FC236}">
                <a16:creationId xmlns:a16="http://schemas.microsoft.com/office/drawing/2014/main" id="{583B11BE-9D47-4F86-A1C1-ACF212CD7A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E788E-E38E-4124-BA2B-69C1A1EC260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09954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6DC1B-D282-4BF3-A4E3-54A4DA88C2ED}"/>
              </a:ext>
            </a:extLst>
          </p:cNvPr>
          <p:cNvSpPr>
            <a:spLocks noGrp="1"/>
          </p:cNvSpPr>
          <p:nvPr>
            <p:ph type="title"/>
          </p:nvPr>
        </p:nvSpPr>
        <p:spPr/>
        <p:txBody>
          <a:bodyPr/>
          <a:lstStyle/>
          <a:p>
            <a:r>
              <a:rPr lang="en-US" dirty="0"/>
              <a:t>DMPPT 2: Country engagement for strategic planning</a:t>
            </a:r>
          </a:p>
        </p:txBody>
      </p:sp>
      <p:sp>
        <p:nvSpPr>
          <p:cNvPr id="7" name="Content Placeholder 6">
            <a:extLst>
              <a:ext uri="{FF2B5EF4-FFF2-40B4-BE49-F238E27FC236}">
                <a16:creationId xmlns:a16="http://schemas.microsoft.com/office/drawing/2014/main" id="{BE77E89F-5325-4E25-91B3-532750E4D0FC}"/>
              </a:ext>
            </a:extLst>
          </p:cNvPr>
          <p:cNvSpPr>
            <a:spLocks noGrp="1"/>
          </p:cNvSpPr>
          <p:nvPr>
            <p:ph idx="1"/>
          </p:nvPr>
        </p:nvSpPr>
        <p:spPr>
          <a:xfrm>
            <a:off x="609600" y="1600201"/>
            <a:ext cx="7277852" cy="4983161"/>
          </a:xfrm>
        </p:spPr>
        <p:txBody>
          <a:bodyPr>
            <a:normAutofit fontScale="77500" lnSpcReduction="20000"/>
          </a:bodyPr>
          <a:lstStyle/>
          <a:p>
            <a:r>
              <a:rPr lang="en-US" dirty="0">
                <a:cs typeface="Arial" panose="020B0604020202020204" pitchFamily="34" charset="0"/>
              </a:rPr>
              <a:t>DMPPT 2 implementation (2015/16)</a:t>
            </a:r>
            <a:r>
              <a:rPr lang="en-US" dirty="0"/>
              <a:t>—</a:t>
            </a:r>
            <a:br>
              <a:rPr lang="en-US" dirty="0"/>
            </a:br>
            <a:r>
              <a:rPr lang="en-US" dirty="0" err="1"/>
              <a:t>Avenir</a:t>
            </a:r>
            <a:r>
              <a:rPr lang="en-US" dirty="0"/>
              <a:t> Health </a:t>
            </a:r>
          </a:p>
          <a:p>
            <a:pPr lvl="1"/>
            <a:r>
              <a:rPr lang="en-US" dirty="0"/>
              <a:t>Coordinated with “global” stakeholders and shared results and slide sets</a:t>
            </a:r>
          </a:p>
          <a:p>
            <a:r>
              <a:rPr lang="en-US" dirty="0">
                <a:cs typeface="Arial" panose="020B0604020202020204" pitchFamily="34" charset="0"/>
              </a:rPr>
              <a:t>Country-specific model applications	</a:t>
            </a:r>
          </a:p>
          <a:p>
            <a:pPr lvl="1"/>
            <a:r>
              <a:rPr lang="en-US" dirty="0"/>
              <a:t>Worked closely with VMMC in-country stakeholders in Malawi, South Africa, Eswatini, Tanzania, Uganda, Kenya, Namibia, Lesotho, and Mozambique</a:t>
            </a:r>
          </a:p>
          <a:p>
            <a:pPr lvl="1"/>
            <a:r>
              <a:rPr lang="en-US" dirty="0"/>
              <a:t>Customized model inputs/analyses based on stakeholders’ inputs and needs.</a:t>
            </a:r>
          </a:p>
          <a:p>
            <a:r>
              <a:rPr lang="en-GB" sz="3100" dirty="0"/>
              <a:t>Nine VMMC priority countries incorporated outputs from the DMPPT 2 </a:t>
            </a:r>
            <a:r>
              <a:rPr lang="en-GB" sz="3100" dirty="0" err="1"/>
              <a:t>modeling</a:t>
            </a:r>
            <a:r>
              <a:rPr lang="en-GB" sz="3100" dirty="0"/>
              <a:t> exercise into their program planning</a:t>
            </a:r>
            <a:endParaRPr lang="en-US" sz="3100" dirty="0"/>
          </a:p>
          <a:p>
            <a:endParaRPr lang="en-US" dirty="0"/>
          </a:p>
        </p:txBody>
      </p:sp>
      <p:sp>
        <p:nvSpPr>
          <p:cNvPr id="2" name="Slide Number Placeholder 1">
            <a:extLst>
              <a:ext uri="{FF2B5EF4-FFF2-40B4-BE49-F238E27FC236}">
                <a16:creationId xmlns:a16="http://schemas.microsoft.com/office/drawing/2014/main" id="{FA8B8536-1E8A-418F-9EA3-F4A11A72D8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59CBE-8257-4E4C-9D05-384AD38BD3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itle 1">
            <a:extLst>
              <a:ext uri="{FF2B5EF4-FFF2-40B4-BE49-F238E27FC236}">
                <a16:creationId xmlns:a16="http://schemas.microsoft.com/office/drawing/2014/main" id="{82A1F76F-E659-45BF-8506-A42A0478E380}"/>
              </a:ext>
            </a:extLst>
          </p:cNvPr>
          <p:cNvSpPr txBox="1">
            <a:spLocks/>
          </p:cNvSpPr>
          <p:nvPr/>
        </p:nvSpPr>
        <p:spPr>
          <a:xfrm>
            <a:off x="1981200" y="274638"/>
            <a:ext cx="8229600" cy="940976"/>
          </a:xfrm>
          <a:prstGeom prst="rect">
            <a:avLst/>
          </a:prstGeom>
        </p:spPr>
        <p:txBody>
          <a:bodyPr>
            <a:noAutofit/>
          </a:bodyPr>
          <a:lstStyle>
            <a:lvl1pPr algn="l" defTabSz="690563" rtl="0" fontAlgn="base">
              <a:spcBef>
                <a:spcPct val="0"/>
              </a:spcBef>
              <a:spcAft>
                <a:spcPct val="0"/>
              </a:spcAft>
              <a:defRPr sz="2700" kern="1200">
                <a:solidFill>
                  <a:srgbClr val="003A5D"/>
                </a:solidFill>
                <a:latin typeface="Franklin Gothic Medium" panose="020B0603020102020204" pitchFamily="34" charset="0"/>
                <a:ea typeface="+mj-ea"/>
                <a:cs typeface="+mj-cs"/>
              </a:defRPr>
            </a:lvl1pPr>
            <a:lvl2pPr algn="l" defTabSz="690563" rtl="0" fontAlgn="base">
              <a:spcBef>
                <a:spcPct val="0"/>
              </a:spcBef>
              <a:spcAft>
                <a:spcPct val="0"/>
              </a:spcAft>
              <a:defRPr sz="2700">
                <a:solidFill>
                  <a:srgbClr val="003A5D"/>
                </a:solidFill>
                <a:latin typeface="Franklin Gothic Medium" panose="020B0603020102020204" pitchFamily="34" charset="0"/>
              </a:defRPr>
            </a:lvl2pPr>
            <a:lvl3pPr algn="l" defTabSz="690563" rtl="0" fontAlgn="base">
              <a:spcBef>
                <a:spcPct val="0"/>
              </a:spcBef>
              <a:spcAft>
                <a:spcPct val="0"/>
              </a:spcAft>
              <a:defRPr sz="2700">
                <a:solidFill>
                  <a:srgbClr val="003A5D"/>
                </a:solidFill>
                <a:latin typeface="Franklin Gothic Medium" panose="020B0603020102020204" pitchFamily="34" charset="0"/>
              </a:defRPr>
            </a:lvl3pPr>
            <a:lvl4pPr algn="l" defTabSz="690563" rtl="0" fontAlgn="base">
              <a:spcBef>
                <a:spcPct val="0"/>
              </a:spcBef>
              <a:spcAft>
                <a:spcPct val="0"/>
              </a:spcAft>
              <a:defRPr sz="2700">
                <a:solidFill>
                  <a:srgbClr val="003A5D"/>
                </a:solidFill>
                <a:latin typeface="Franklin Gothic Medium" panose="020B0603020102020204" pitchFamily="34" charset="0"/>
              </a:defRPr>
            </a:lvl4pPr>
            <a:lvl5pPr algn="l" defTabSz="690563" rtl="0" fontAlgn="base">
              <a:spcBef>
                <a:spcPct val="0"/>
              </a:spcBef>
              <a:spcAft>
                <a:spcPct val="0"/>
              </a:spcAft>
              <a:defRPr sz="2700">
                <a:solidFill>
                  <a:srgbClr val="003A5D"/>
                </a:solidFill>
                <a:latin typeface="Franklin Gothic Medium" panose="020B0603020102020204" pitchFamily="34" charset="0"/>
              </a:defRPr>
            </a:lvl5pPr>
            <a:lvl6pPr marL="457200" algn="l" defTabSz="690563" rtl="0" fontAlgn="base">
              <a:spcBef>
                <a:spcPct val="0"/>
              </a:spcBef>
              <a:spcAft>
                <a:spcPct val="0"/>
              </a:spcAft>
              <a:defRPr sz="2700">
                <a:solidFill>
                  <a:srgbClr val="003A5D"/>
                </a:solidFill>
                <a:latin typeface="Franklin Gothic Medium" panose="020B0603020102020204" pitchFamily="34" charset="0"/>
              </a:defRPr>
            </a:lvl6pPr>
            <a:lvl7pPr marL="914400" algn="l" defTabSz="690563" rtl="0" fontAlgn="base">
              <a:spcBef>
                <a:spcPct val="0"/>
              </a:spcBef>
              <a:spcAft>
                <a:spcPct val="0"/>
              </a:spcAft>
              <a:defRPr sz="2700">
                <a:solidFill>
                  <a:srgbClr val="003A5D"/>
                </a:solidFill>
                <a:latin typeface="Franklin Gothic Medium" panose="020B0603020102020204" pitchFamily="34" charset="0"/>
              </a:defRPr>
            </a:lvl7pPr>
            <a:lvl8pPr marL="1371600" algn="l" defTabSz="690563" rtl="0" fontAlgn="base">
              <a:spcBef>
                <a:spcPct val="0"/>
              </a:spcBef>
              <a:spcAft>
                <a:spcPct val="0"/>
              </a:spcAft>
              <a:defRPr sz="2700">
                <a:solidFill>
                  <a:srgbClr val="003A5D"/>
                </a:solidFill>
                <a:latin typeface="Franklin Gothic Medium" panose="020B0603020102020204" pitchFamily="34" charset="0"/>
              </a:defRPr>
            </a:lvl8pPr>
            <a:lvl9pPr marL="1828800" algn="l" defTabSz="690563" rtl="0" fontAlgn="base">
              <a:spcBef>
                <a:spcPct val="0"/>
              </a:spcBef>
              <a:spcAft>
                <a:spcPct val="0"/>
              </a:spcAft>
              <a:defRPr sz="2700">
                <a:solidFill>
                  <a:srgbClr val="003A5D"/>
                </a:solidFill>
                <a:latin typeface="Franklin Gothic Medium" panose="020B0603020102020204" pitchFamily="34" charset="0"/>
              </a:defRPr>
            </a:lvl9pPr>
          </a:lstStyle>
          <a:p>
            <a:pPr marL="0" marR="0" lvl="0" indent="0" algn="l" defTabSz="690563"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003A5D"/>
              </a:solidFill>
              <a:effectLst/>
              <a:uLnTx/>
              <a:uFillTx/>
              <a:latin typeface="Franklin Gothic Medium" panose="020B0603020102020204" pitchFamily="34" charset="0"/>
              <a:ea typeface="+mj-ea"/>
              <a:cs typeface="+mj-cs"/>
            </a:endParaRPr>
          </a:p>
        </p:txBody>
      </p:sp>
      <p:pic>
        <p:nvPicPr>
          <p:cNvPr id="5" name="Picture 4">
            <a:extLst>
              <a:ext uri="{FF2B5EF4-FFF2-40B4-BE49-F238E27FC236}">
                <a16:creationId xmlns:a16="http://schemas.microsoft.com/office/drawing/2014/main" id="{17B93245-0A6B-4A77-8846-7D5A3BB4991C}"/>
              </a:ext>
            </a:extLst>
          </p:cNvPr>
          <p:cNvPicPr>
            <a:picLocks noChangeAspect="1"/>
          </p:cNvPicPr>
          <p:nvPr/>
        </p:nvPicPr>
        <p:blipFill rotWithShape="1">
          <a:blip r:embed="rId3">
            <a:extLst>
              <a:ext uri="{28A0092B-C50C-407E-A947-70E740481C1C}">
                <a14:useLocalDpi xmlns:a14="http://schemas.microsoft.com/office/drawing/2010/main" val="0"/>
              </a:ext>
            </a:extLst>
          </a:blip>
          <a:srcRect l="26045" t="3054" r="19269"/>
          <a:stretch/>
        </p:blipFill>
        <p:spPr>
          <a:xfrm>
            <a:off x="8360850" y="1765889"/>
            <a:ext cx="3480764" cy="4194586"/>
          </a:xfrm>
          <a:prstGeom prst="rect">
            <a:avLst/>
          </a:prstGeom>
        </p:spPr>
      </p:pic>
      <p:sp>
        <p:nvSpPr>
          <p:cNvPr id="8" name="Content Placeholder 1">
            <a:extLst>
              <a:ext uri="{FF2B5EF4-FFF2-40B4-BE49-F238E27FC236}">
                <a16:creationId xmlns:a16="http://schemas.microsoft.com/office/drawing/2014/main" id="{7A836F9B-433F-4714-B557-EE5D43483E05}"/>
              </a:ext>
            </a:extLst>
          </p:cNvPr>
          <p:cNvSpPr txBox="1">
            <a:spLocks/>
          </p:cNvSpPr>
          <p:nvPr/>
        </p:nvSpPr>
        <p:spPr>
          <a:xfrm>
            <a:off x="1981200" y="2130014"/>
            <a:ext cx="4267200" cy="4675400"/>
          </a:xfrm>
          <a:prstGeom prst="rect">
            <a:avLst/>
          </a:prstGeom>
        </p:spPr>
        <p:txBody>
          <a:bodyPr vert="horz" lIns="91440" tIns="45720" rIns="91440" bIns="45720" rtlCol="0">
            <a:normAutofit/>
          </a:bodyPr>
          <a:lstStyle>
            <a:lvl1pPr marL="230188" indent="-230188" algn="l" defTabSz="457200" rtl="0" eaLnBrk="1" latinLnBrk="0" hangingPunct="1">
              <a:spcBef>
                <a:spcPts val="0"/>
              </a:spcBef>
              <a:spcAft>
                <a:spcPts val="1200"/>
              </a:spcAft>
              <a:buFont typeface="Arial"/>
              <a:buChar char="•"/>
              <a:defRPr sz="20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0188" marR="0" lvl="0" indent="-230188" algn="l" defTabSz="457200" rtl="0" eaLnBrk="1" fontAlgn="auto" latinLnBrk="0" hangingPunct="1">
              <a:lnSpc>
                <a:spcPct val="100000"/>
              </a:lnSpc>
              <a:spcBef>
                <a:spcPts val="0"/>
              </a:spcBef>
              <a:spcAft>
                <a:spcPts val="1200"/>
              </a:spcAft>
              <a:buClrTx/>
              <a:buSzTx/>
              <a:buFont typeface="Arial"/>
              <a:buChar char="•"/>
              <a:tabLst/>
              <a:defRPr/>
            </a:pPr>
            <a:endParaRPr kumimoji="0" lang="en-US" sz="2000" b="0" i="0" u="none" strike="noStrike" kern="1200" cap="none" spc="0" normalizeH="0" baseline="0" noProof="0" dirty="0">
              <a:ln>
                <a:noFill/>
              </a:ln>
              <a:solidFill>
                <a:srgbClr val="6C6463"/>
              </a:solidFill>
              <a:effectLst/>
              <a:uLnTx/>
              <a:uFillTx/>
              <a:latin typeface="Gill Sans MT"/>
              <a:ea typeface="+mn-ea"/>
            </a:endParaRPr>
          </a:p>
        </p:txBody>
      </p:sp>
      <p:sp>
        <p:nvSpPr>
          <p:cNvPr id="9" name="Content Placeholder 1">
            <a:extLst>
              <a:ext uri="{FF2B5EF4-FFF2-40B4-BE49-F238E27FC236}">
                <a16:creationId xmlns:a16="http://schemas.microsoft.com/office/drawing/2014/main" id="{141E031D-4BA5-4FC2-8A2A-6B2F4F224C03}"/>
              </a:ext>
            </a:extLst>
          </p:cNvPr>
          <p:cNvSpPr txBox="1">
            <a:spLocks/>
          </p:cNvSpPr>
          <p:nvPr/>
        </p:nvSpPr>
        <p:spPr>
          <a:xfrm>
            <a:off x="1942652" y="1624405"/>
            <a:ext cx="8611496" cy="624466"/>
          </a:xfrm>
          <a:prstGeom prst="rect">
            <a:avLst/>
          </a:prstGeom>
        </p:spPr>
        <p:txBody>
          <a:bodyPr>
            <a:noAutofit/>
          </a:bodyPr>
          <a:lstStyle>
            <a:lvl1pPr marL="258763" indent="-258763" algn="l" defTabSz="690563" rtl="0" fontAlgn="base">
              <a:spcBef>
                <a:spcPts val="913"/>
              </a:spcBef>
              <a:spcAft>
                <a:spcPct val="0"/>
              </a:spcAft>
              <a:buClr>
                <a:srgbClr val="6CC04A"/>
              </a:buClr>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1pPr>
            <a:lvl2pPr marL="560388" indent="-215900" algn="l" defTabSz="690563" rtl="0" fontAlgn="base">
              <a:spcBef>
                <a:spcPts val="450"/>
              </a:spcBef>
              <a:spcAft>
                <a:spcPct val="0"/>
              </a:spcAft>
              <a:buClr>
                <a:srgbClr val="6CC04A"/>
              </a:buClr>
              <a:buFont typeface="Wingdings" panose="05000000000000000000" pitchFamily="2" charset="2"/>
              <a:buChar char="§"/>
              <a:defRPr sz="2100" kern="1200">
                <a:solidFill>
                  <a:schemeClr val="tx1"/>
                </a:solidFill>
                <a:latin typeface="Franklin Gothic Book" panose="020B0503020102020204" pitchFamily="34" charset="0"/>
                <a:ea typeface="+mn-ea"/>
                <a:cs typeface="+mn-cs"/>
              </a:defRPr>
            </a:lvl2pPr>
            <a:lvl3pPr marL="863600" indent="-171450" algn="l" defTabSz="690563" rtl="0" fontAlgn="base">
              <a:spcBef>
                <a:spcPts val="450"/>
              </a:spcBef>
              <a:spcAft>
                <a:spcPct val="0"/>
              </a:spcAft>
              <a:buClr>
                <a:srgbClr val="6CC04A"/>
              </a:buClr>
              <a:buFont typeface="Arial" panose="020B0604020202020204" pitchFamily="34" charset="0"/>
              <a:buChar char="•"/>
              <a:defRPr kern="1200">
                <a:solidFill>
                  <a:schemeClr val="tx1"/>
                </a:solidFill>
                <a:latin typeface="Franklin Gothic Book" panose="020B0503020102020204" pitchFamily="34" charset="0"/>
                <a:ea typeface="+mn-ea"/>
                <a:cs typeface="+mn-cs"/>
              </a:defRPr>
            </a:lvl3pPr>
            <a:lvl4pPr marL="1209675" indent="-171450" algn="l" defTabSz="690563" rtl="0" fontAlgn="base">
              <a:spcBef>
                <a:spcPts val="450"/>
              </a:spcBef>
              <a:spcAft>
                <a:spcPct val="0"/>
              </a:spcAft>
              <a:buClr>
                <a:srgbClr val="6CC04A"/>
              </a:buClr>
              <a:buFont typeface="Wingdings" panose="05000000000000000000" pitchFamily="2" charset="2"/>
              <a:buChar char="§"/>
              <a:defRPr sz="1500" kern="1200">
                <a:solidFill>
                  <a:schemeClr val="tx1"/>
                </a:solidFill>
                <a:latin typeface="Franklin Gothic Book" panose="020B0503020102020204" pitchFamily="34" charset="0"/>
                <a:ea typeface="+mn-ea"/>
                <a:cs typeface="+mn-cs"/>
              </a:defRPr>
            </a:lvl4pPr>
            <a:lvl5pPr marL="1554163" indent="-171450" algn="l" defTabSz="690563" rtl="0" fontAlgn="base">
              <a:spcBef>
                <a:spcPts val="450"/>
              </a:spcBef>
              <a:spcAft>
                <a:spcPct val="0"/>
              </a:spcAft>
              <a:buClr>
                <a:srgbClr val="6CC04A"/>
              </a:buClr>
              <a:buFont typeface="Arial" panose="020B0604020202020204" pitchFamily="34" charset="0"/>
              <a:buChar char="•"/>
              <a:defRPr sz="1500" kern="1200">
                <a:solidFill>
                  <a:schemeClr val="tx1"/>
                </a:solidFill>
                <a:latin typeface="Franklin Gothic Book" panose="020B0503020102020204" pitchFamily="34" charset="0"/>
                <a:ea typeface="+mn-ea"/>
                <a:cs typeface="+mn-cs"/>
              </a:defRPr>
            </a:lvl5pPr>
            <a:lvl6pPr marL="1901038" indent="-172822" algn="l" defTabSz="691286" rtl="0" eaLnBrk="1" latinLnBrk="0" hangingPunct="1">
              <a:spcBef>
                <a:spcPct val="20000"/>
              </a:spcBef>
              <a:buFont typeface="Arial" panose="020B0604020202020204" pitchFamily="34" charset="0"/>
              <a:buChar char="•"/>
              <a:defRPr sz="1512" kern="1200">
                <a:solidFill>
                  <a:schemeClr val="tx1"/>
                </a:solidFill>
                <a:latin typeface="+mn-lt"/>
                <a:ea typeface="+mn-ea"/>
                <a:cs typeface="+mn-cs"/>
              </a:defRPr>
            </a:lvl6pPr>
            <a:lvl7pPr marL="2246681" indent="-172822" algn="l" defTabSz="691286" rtl="0" eaLnBrk="1" latinLnBrk="0" hangingPunct="1">
              <a:spcBef>
                <a:spcPct val="20000"/>
              </a:spcBef>
              <a:buFont typeface="Arial" panose="020B0604020202020204" pitchFamily="34" charset="0"/>
              <a:buChar char="•"/>
              <a:defRPr sz="1512" kern="1200">
                <a:solidFill>
                  <a:schemeClr val="tx1"/>
                </a:solidFill>
                <a:latin typeface="+mn-lt"/>
                <a:ea typeface="+mn-ea"/>
                <a:cs typeface="+mn-cs"/>
              </a:defRPr>
            </a:lvl7pPr>
            <a:lvl8pPr marL="2592324" indent="-172822" algn="l" defTabSz="691286" rtl="0" eaLnBrk="1" latinLnBrk="0" hangingPunct="1">
              <a:spcBef>
                <a:spcPct val="20000"/>
              </a:spcBef>
              <a:buFont typeface="Arial" panose="020B0604020202020204" pitchFamily="34" charset="0"/>
              <a:buChar char="•"/>
              <a:defRPr sz="1512" kern="1200">
                <a:solidFill>
                  <a:schemeClr val="tx1"/>
                </a:solidFill>
                <a:latin typeface="+mn-lt"/>
                <a:ea typeface="+mn-ea"/>
                <a:cs typeface="+mn-cs"/>
              </a:defRPr>
            </a:lvl8pPr>
            <a:lvl9pPr marL="2937967" indent="-172822" algn="l" defTabSz="691286" rtl="0" eaLnBrk="1" latinLnBrk="0" hangingPunct="1">
              <a:spcBef>
                <a:spcPct val="20000"/>
              </a:spcBef>
              <a:buFont typeface="Arial" panose="020B0604020202020204" pitchFamily="34" charset="0"/>
              <a:buChar char="•"/>
              <a:defRPr sz="1512" kern="1200">
                <a:solidFill>
                  <a:schemeClr val="tx1"/>
                </a:solidFill>
                <a:latin typeface="+mn-lt"/>
                <a:ea typeface="+mn-ea"/>
                <a:cs typeface="+mn-cs"/>
              </a:defRPr>
            </a:lvl9pPr>
          </a:lstStyle>
          <a:p>
            <a:pPr marL="258763" marR="0" lvl="0" indent="-258763" algn="l" defTabSz="690563" rtl="0" eaLnBrk="1" fontAlgn="base" latinLnBrk="0" hangingPunct="1">
              <a:lnSpc>
                <a:spcPct val="100000"/>
              </a:lnSpc>
              <a:spcBef>
                <a:spcPts val="913"/>
              </a:spcBef>
              <a:spcAft>
                <a:spcPct val="0"/>
              </a:spcAft>
              <a:buClr>
                <a:srgbClr val="6CC04A"/>
              </a:buClr>
              <a:buSzTx/>
              <a:buFont typeface="Arial" panose="020B0604020202020204" pitchFamily="34" charset="0"/>
              <a:buChar char="•"/>
              <a:tabLst/>
              <a:defRPr/>
            </a:pPr>
            <a:endParaRPr kumimoji="0" lang="en-US" sz="19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3899266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947B68-D823-4E34-AF7F-824595E990AE}"/>
              </a:ext>
            </a:extLst>
          </p:cNvPr>
          <p:cNvSpPr>
            <a:spLocks noGrp="1"/>
          </p:cNvSpPr>
          <p:nvPr>
            <p:ph type="title"/>
          </p:nvPr>
        </p:nvSpPr>
        <p:spPr/>
        <p:txBody>
          <a:bodyPr/>
          <a:lstStyle/>
          <a:p>
            <a:r>
              <a:rPr lang="en-US" dirty="0"/>
              <a:t>Example: Application of the DMPPT 2 in Eswatini</a:t>
            </a:r>
          </a:p>
        </p:txBody>
      </p:sp>
      <p:sp>
        <p:nvSpPr>
          <p:cNvPr id="7" name="Content Placeholder 6">
            <a:extLst>
              <a:ext uri="{FF2B5EF4-FFF2-40B4-BE49-F238E27FC236}">
                <a16:creationId xmlns:a16="http://schemas.microsoft.com/office/drawing/2014/main" id="{9E68CE51-64AF-4BA2-BB18-21BF761A84B0}"/>
              </a:ext>
            </a:extLst>
          </p:cNvPr>
          <p:cNvSpPr>
            <a:spLocks noGrp="1"/>
          </p:cNvSpPr>
          <p:nvPr>
            <p:ph idx="1"/>
          </p:nvPr>
        </p:nvSpPr>
        <p:spPr>
          <a:xfrm>
            <a:off x="609600" y="1600201"/>
            <a:ext cx="7323438" cy="5121275"/>
          </a:xfrm>
        </p:spPr>
        <p:txBody>
          <a:bodyPr>
            <a:normAutofit fontScale="92500" lnSpcReduction="20000"/>
          </a:bodyPr>
          <a:lstStyle/>
          <a:p>
            <a:r>
              <a:rPr lang="en-GB" dirty="0"/>
              <a:t>In 2013/2014, Eswatini MOH wanted to better align VMMC targets with varying demand among different age groups</a:t>
            </a:r>
            <a:endParaRPr lang="en-US" dirty="0"/>
          </a:p>
          <a:p>
            <a:r>
              <a:rPr lang="en-GB" dirty="0"/>
              <a:t>After examining the results of six </a:t>
            </a:r>
            <a:r>
              <a:rPr lang="en-GB" dirty="0" err="1"/>
              <a:t>modeling</a:t>
            </a:r>
            <a:r>
              <a:rPr lang="en-GB" dirty="0"/>
              <a:t> scenarios, MOH opted for 50% coverage scale up for neonates, 80% among males ages 10-29, and 55% for 30-34. </a:t>
            </a:r>
            <a:endParaRPr lang="en-US" dirty="0"/>
          </a:p>
          <a:p>
            <a:r>
              <a:rPr lang="en-GB" dirty="0"/>
              <a:t>These evidence-based targets were incorporated into the </a:t>
            </a:r>
            <a:r>
              <a:rPr lang="en-GB" i="1" dirty="0"/>
              <a:t>Male Circumcision Strategic and Operational Plan for HIV Prevention, 2014–2018. </a:t>
            </a:r>
            <a:endParaRPr lang="en-US" i="1" dirty="0"/>
          </a:p>
          <a:p>
            <a:endParaRPr lang="en-US" dirty="0"/>
          </a:p>
        </p:txBody>
      </p:sp>
      <p:sp>
        <p:nvSpPr>
          <p:cNvPr id="2" name="Slide Number Placeholder 1">
            <a:extLst>
              <a:ext uri="{FF2B5EF4-FFF2-40B4-BE49-F238E27FC236}">
                <a16:creationId xmlns:a16="http://schemas.microsoft.com/office/drawing/2014/main" id="{6246A81C-7F32-4632-B6C3-14B5436BF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59CBE-8257-4E4C-9D05-384AD38BD3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8">
            <a:extLst>
              <a:ext uri="{FF2B5EF4-FFF2-40B4-BE49-F238E27FC236}">
                <a16:creationId xmlns:a16="http://schemas.microsoft.com/office/drawing/2014/main" id="{C64D74C0-6A6D-400A-887D-6A6E1F3712E4}"/>
              </a:ext>
            </a:extLst>
          </p:cNvPr>
          <p:cNvSpPr txBox="1">
            <a:spLocks/>
          </p:cNvSpPr>
          <p:nvPr/>
        </p:nvSpPr>
        <p:spPr>
          <a:xfrm>
            <a:off x="2209800" y="1417638"/>
            <a:ext cx="4085897" cy="4572000"/>
          </a:xfrm>
          <a:prstGeom prst="rect">
            <a:avLst/>
          </a:prstGeom>
        </p:spPr>
        <p:txBody>
          <a:bodyPr>
            <a:noAutofit/>
          </a:bodyPr>
          <a:lstStyle>
            <a:lvl1pPr marL="258763" indent="-258763" algn="l" defTabSz="690563" rtl="0" fontAlgn="base">
              <a:spcBef>
                <a:spcPts val="913"/>
              </a:spcBef>
              <a:spcAft>
                <a:spcPct val="0"/>
              </a:spcAft>
              <a:buClr>
                <a:srgbClr val="6CC04A"/>
              </a:buClr>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1pPr>
            <a:lvl2pPr marL="560388" indent="-215900" algn="l" defTabSz="690563" rtl="0" fontAlgn="base">
              <a:spcBef>
                <a:spcPts val="450"/>
              </a:spcBef>
              <a:spcAft>
                <a:spcPct val="0"/>
              </a:spcAft>
              <a:buClr>
                <a:srgbClr val="6CC04A"/>
              </a:buClr>
              <a:buFont typeface="Wingdings" panose="05000000000000000000" pitchFamily="2" charset="2"/>
              <a:buChar char="§"/>
              <a:defRPr sz="2100" kern="1200">
                <a:solidFill>
                  <a:schemeClr val="tx1"/>
                </a:solidFill>
                <a:latin typeface="Franklin Gothic Book" panose="020B0503020102020204" pitchFamily="34" charset="0"/>
                <a:ea typeface="+mn-ea"/>
                <a:cs typeface="+mn-cs"/>
              </a:defRPr>
            </a:lvl2pPr>
            <a:lvl3pPr marL="863600" indent="-171450" algn="l" defTabSz="690563" rtl="0" fontAlgn="base">
              <a:spcBef>
                <a:spcPts val="450"/>
              </a:spcBef>
              <a:spcAft>
                <a:spcPct val="0"/>
              </a:spcAft>
              <a:buClr>
                <a:srgbClr val="6CC04A"/>
              </a:buClr>
              <a:buFont typeface="Arial" panose="020B0604020202020204" pitchFamily="34" charset="0"/>
              <a:buChar char="•"/>
              <a:defRPr kern="1200">
                <a:solidFill>
                  <a:schemeClr val="tx1"/>
                </a:solidFill>
                <a:latin typeface="Franklin Gothic Book" panose="020B0503020102020204" pitchFamily="34" charset="0"/>
                <a:ea typeface="+mn-ea"/>
                <a:cs typeface="+mn-cs"/>
              </a:defRPr>
            </a:lvl3pPr>
            <a:lvl4pPr marL="1209675" indent="-171450" algn="l" defTabSz="690563" rtl="0" fontAlgn="base">
              <a:spcBef>
                <a:spcPts val="450"/>
              </a:spcBef>
              <a:spcAft>
                <a:spcPct val="0"/>
              </a:spcAft>
              <a:buClr>
                <a:srgbClr val="6CC04A"/>
              </a:buClr>
              <a:buFont typeface="Wingdings" panose="05000000000000000000" pitchFamily="2" charset="2"/>
              <a:buChar char="§"/>
              <a:defRPr sz="1500" kern="1200">
                <a:solidFill>
                  <a:schemeClr val="tx1"/>
                </a:solidFill>
                <a:latin typeface="Franklin Gothic Book" panose="020B0503020102020204" pitchFamily="34" charset="0"/>
                <a:ea typeface="+mn-ea"/>
                <a:cs typeface="+mn-cs"/>
              </a:defRPr>
            </a:lvl4pPr>
            <a:lvl5pPr marL="1554163" indent="-171450" algn="l" defTabSz="690563" rtl="0" fontAlgn="base">
              <a:spcBef>
                <a:spcPts val="450"/>
              </a:spcBef>
              <a:spcAft>
                <a:spcPct val="0"/>
              </a:spcAft>
              <a:buClr>
                <a:srgbClr val="6CC04A"/>
              </a:buClr>
              <a:buFont typeface="Arial" panose="020B0604020202020204" pitchFamily="34" charset="0"/>
              <a:buChar char="•"/>
              <a:defRPr sz="1500" kern="1200">
                <a:solidFill>
                  <a:schemeClr val="tx1"/>
                </a:solidFill>
                <a:latin typeface="Franklin Gothic Book" panose="020B0503020102020204" pitchFamily="34" charset="0"/>
                <a:ea typeface="+mn-ea"/>
                <a:cs typeface="+mn-cs"/>
              </a:defRPr>
            </a:lvl5pPr>
            <a:lvl6pPr marL="1901038" indent="-172822" algn="l" defTabSz="691286" rtl="0" eaLnBrk="1" latinLnBrk="0" hangingPunct="1">
              <a:spcBef>
                <a:spcPct val="20000"/>
              </a:spcBef>
              <a:buFont typeface="Arial" panose="020B0604020202020204" pitchFamily="34" charset="0"/>
              <a:buChar char="•"/>
              <a:defRPr sz="1512" kern="1200">
                <a:solidFill>
                  <a:schemeClr val="tx1"/>
                </a:solidFill>
                <a:latin typeface="+mn-lt"/>
                <a:ea typeface="+mn-ea"/>
                <a:cs typeface="+mn-cs"/>
              </a:defRPr>
            </a:lvl6pPr>
            <a:lvl7pPr marL="2246681" indent="-172822" algn="l" defTabSz="691286" rtl="0" eaLnBrk="1" latinLnBrk="0" hangingPunct="1">
              <a:spcBef>
                <a:spcPct val="20000"/>
              </a:spcBef>
              <a:buFont typeface="Arial" panose="020B0604020202020204" pitchFamily="34" charset="0"/>
              <a:buChar char="•"/>
              <a:defRPr sz="1512" kern="1200">
                <a:solidFill>
                  <a:schemeClr val="tx1"/>
                </a:solidFill>
                <a:latin typeface="+mn-lt"/>
                <a:ea typeface="+mn-ea"/>
                <a:cs typeface="+mn-cs"/>
              </a:defRPr>
            </a:lvl7pPr>
            <a:lvl8pPr marL="2592324" indent="-172822" algn="l" defTabSz="691286" rtl="0" eaLnBrk="1" latinLnBrk="0" hangingPunct="1">
              <a:spcBef>
                <a:spcPct val="20000"/>
              </a:spcBef>
              <a:buFont typeface="Arial" panose="020B0604020202020204" pitchFamily="34" charset="0"/>
              <a:buChar char="•"/>
              <a:defRPr sz="1512" kern="1200">
                <a:solidFill>
                  <a:schemeClr val="tx1"/>
                </a:solidFill>
                <a:latin typeface="+mn-lt"/>
                <a:ea typeface="+mn-ea"/>
                <a:cs typeface="+mn-cs"/>
              </a:defRPr>
            </a:lvl8pPr>
            <a:lvl9pPr marL="2937967" indent="-172822" algn="l" defTabSz="691286" rtl="0" eaLnBrk="1" latinLnBrk="0" hangingPunct="1">
              <a:spcBef>
                <a:spcPct val="20000"/>
              </a:spcBef>
              <a:buFont typeface="Arial" panose="020B0604020202020204" pitchFamily="34" charset="0"/>
              <a:buChar char="•"/>
              <a:defRPr sz="1512" kern="1200">
                <a:solidFill>
                  <a:schemeClr val="tx1"/>
                </a:solidFill>
                <a:latin typeface="+mn-lt"/>
                <a:ea typeface="+mn-ea"/>
                <a:cs typeface="+mn-cs"/>
              </a:defRPr>
            </a:lvl9pPr>
          </a:lstStyle>
          <a:p>
            <a:pPr marL="258763" marR="0" lvl="0" indent="-258763" algn="l" defTabSz="690563" rtl="0" eaLnBrk="1" fontAlgn="base" latinLnBrk="0" hangingPunct="1">
              <a:lnSpc>
                <a:spcPct val="100000"/>
              </a:lnSpc>
              <a:spcBef>
                <a:spcPts val="913"/>
              </a:spcBef>
              <a:spcAft>
                <a:spcPct val="0"/>
              </a:spcAft>
              <a:buClr>
                <a:srgbClr val="6CC04A"/>
              </a:buClr>
              <a:buSzTx/>
              <a:buFont typeface="Arial" panose="020B0604020202020204" pitchFamily="34" charset="0"/>
              <a:buChar char="•"/>
              <a:tabLst/>
              <a:defRPr/>
            </a:pPr>
            <a:endParaRPr kumimoji="0" lang="en-US" sz="1800" b="0" i="1"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4" name="Picture 3">
            <a:extLst>
              <a:ext uri="{FF2B5EF4-FFF2-40B4-BE49-F238E27FC236}">
                <a16:creationId xmlns:a16="http://schemas.microsoft.com/office/drawing/2014/main" id="{458ADB11-A277-44BC-9690-E20D5D53B689}"/>
              </a:ext>
            </a:extLst>
          </p:cNvPr>
          <p:cNvPicPr/>
          <p:nvPr/>
        </p:nvPicPr>
        <p:blipFill rotWithShape="1">
          <a:blip r:embed="rId2"/>
          <a:srcRect l="33722" t="14445" r="31622" b="7958"/>
          <a:stretch/>
        </p:blipFill>
        <p:spPr bwMode="auto">
          <a:xfrm>
            <a:off x="8576815" y="1417638"/>
            <a:ext cx="2328862" cy="324612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5" name="Content Placeholder 8">
            <a:extLst>
              <a:ext uri="{FF2B5EF4-FFF2-40B4-BE49-F238E27FC236}">
                <a16:creationId xmlns:a16="http://schemas.microsoft.com/office/drawing/2014/main" id="{F3FB239C-D802-4580-86F8-9B10D4580E3C}"/>
              </a:ext>
            </a:extLst>
          </p:cNvPr>
          <p:cNvSpPr txBox="1">
            <a:spLocks/>
          </p:cNvSpPr>
          <p:nvPr/>
        </p:nvSpPr>
        <p:spPr>
          <a:xfrm>
            <a:off x="7798146" y="4824212"/>
            <a:ext cx="3886200" cy="2147054"/>
          </a:xfrm>
          <a:prstGeom prst="rect">
            <a:avLst/>
          </a:prstGeom>
          <a:ln w="31750">
            <a:noFill/>
          </a:ln>
        </p:spPr>
        <p:txBody>
          <a:bodyPr vert="horz" lIns="91440" tIns="45720" rIns="91440" bIns="45720" rtlCol="0">
            <a:noAutofit/>
          </a:bodyPr>
          <a:lstStyle>
            <a:lvl1pPr marL="230188" indent="-230188" algn="l" defTabSz="457200" rtl="0" eaLnBrk="1" latinLnBrk="0" hangingPunct="1">
              <a:spcBef>
                <a:spcPts val="0"/>
              </a:spcBef>
              <a:spcAft>
                <a:spcPts val="1200"/>
              </a:spcAft>
              <a:buFont typeface="Arial"/>
              <a:buChar char="•"/>
              <a:defRPr sz="20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1200"/>
              </a:spcAft>
              <a:buClrTx/>
              <a:buSzTx/>
              <a:buFont typeface="Arial"/>
              <a:buNone/>
              <a:tabLst/>
              <a:defRPr/>
            </a:pPr>
            <a:r>
              <a:rPr kumimoji="0" lang="en-US" sz="1800" b="0" i="0" u="none" strike="noStrike" kern="1200" cap="none" spc="0" normalizeH="0" baseline="0" noProof="0" dirty="0">
                <a:ln>
                  <a:noFill/>
                </a:ln>
                <a:solidFill>
                  <a:srgbClr val="CBCACB">
                    <a:lumMod val="75000"/>
                  </a:srgbClr>
                </a:solidFill>
                <a:effectLst/>
                <a:uLnTx/>
                <a:uFillTx/>
                <a:latin typeface="Gill Sans MT"/>
                <a:ea typeface="+mn-ea"/>
              </a:rPr>
              <a:t>“[Our] plan was chosen with the intention of balancing cost, </a:t>
            </a:r>
            <a:br>
              <a:rPr kumimoji="0" lang="en-US" sz="1800" b="0" i="0" u="none" strike="noStrike" kern="1200" cap="none" spc="0" normalizeH="0" baseline="0" noProof="0" dirty="0">
                <a:ln>
                  <a:noFill/>
                </a:ln>
                <a:solidFill>
                  <a:srgbClr val="CBCACB">
                    <a:lumMod val="75000"/>
                  </a:srgbClr>
                </a:solidFill>
                <a:effectLst/>
                <a:uLnTx/>
                <a:uFillTx/>
                <a:latin typeface="Gill Sans MT"/>
                <a:ea typeface="+mn-ea"/>
              </a:rPr>
            </a:br>
            <a:r>
              <a:rPr kumimoji="0" lang="en-US" sz="1800" b="0" i="0" u="none" strike="noStrike" kern="1200" cap="none" spc="0" normalizeH="0" baseline="0" noProof="0" dirty="0">
                <a:ln>
                  <a:noFill/>
                </a:ln>
                <a:solidFill>
                  <a:srgbClr val="CBCACB">
                    <a:lumMod val="75000"/>
                  </a:srgbClr>
                </a:solidFill>
                <a:effectLst/>
                <a:uLnTx/>
                <a:uFillTx/>
                <a:latin typeface="Gill Sans MT"/>
                <a:ea typeface="+mn-ea"/>
              </a:rPr>
              <a:t>cost-effectiveness, impact, and programmatic feasibility.”</a:t>
            </a:r>
          </a:p>
          <a:p>
            <a:pPr marL="0" marR="0" lvl="0" indent="0" algn="ctr" defTabSz="457200" rtl="0" eaLnBrk="1" fontAlgn="auto" latinLnBrk="0" hangingPunct="1">
              <a:lnSpc>
                <a:spcPct val="100000"/>
              </a:lnSpc>
              <a:spcBef>
                <a:spcPts val="0"/>
              </a:spcBef>
              <a:spcAft>
                <a:spcPts val="1200"/>
              </a:spcAft>
              <a:buClrTx/>
              <a:buSzTx/>
              <a:buFont typeface="Arial"/>
              <a:buNone/>
              <a:tabLst/>
              <a:defRPr/>
            </a:pPr>
            <a:r>
              <a:rPr kumimoji="0" lang="en-US" sz="1600" b="0" i="1" u="none" strike="noStrike" kern="1200" cap="none" spc="0" normalizeH="0" baseline="0" noProof="0" dirty="0">
                <a:ln>
                  <a:noFill/>
                </a:ln>
                <a:solidFill>
                  <a:srgbClr val="CBCACB">
                    <a:lumMod val="75000"/>
                  </a:srgbClr>
                </a:solidFill>
                <a:effectLst/>
                <a:uLnTx/>
                <a:uFillTx/>
                <a:latin typeface="Gill Sans MT"/>
                <a:ea typeface="+mn-ea"/>
              </a:rPr>
              <a:t>- Dr Simon M. Zwane, Principal Secretary of Eswatini’s Ministry of Health</a:t>
            </a:r>
          </a:p>
        </p:txBody>
      </p:sp>
      <p:sp>
        <p:nvSpPr>
          <p:cNvPr id="8" name="Title 1">
            <a:extLst>
              <a:ext uri="{FF2B5EF4-FFF2-40B4-BE49-F238E27FC236}">
                <a16:creationId xmlns:a16="http://schemas.microsoft.com/office/drawing/2014/main" id="{36B9D03F-BE8E-4987-BEA5-FAEBC07C98B2}"/>
              </a:ext>
            </a:extLst>
          </p:cNvPr>
          <p:cNvSpPr txBox="1">
            <a:spLocks/>
          </p:cNvSpPr>
          <p:nvPr/>
        </p:nvSpPr>
        <p:spPr>
          <a:xfrm>
            <a:off x="1981200" y="274638"/>
            <a:ext cx="8229600" cy="1143000"/>
          </a:xfrm>
          <a:prstGeom prst="rect">
            <a:avLst/>
          </a:prstGeom>
        </p:spPr>
        <p:txBody>
          <a:bodyPr>
            <a:normAutofit/>
          </a:bodyPr>
          <a:lstStyle>
            <a:lvl1pPr algn="l" defTabSz="690563" rtl="0" fontAlgn="base">
              <a:spcBef>
                <a:spcPct val="0"/>
              </a:spcBef>
              <a:spcAft>
                <a:spcPct val="0"/>
              </a:spcAft>
              <a:defRPr sz="2700" kern="1200">
                <a:solidFill>
                  <a:srgbClr val="003A5D"/>
                </a:solidFill>
                <a:latin typeface="Franklin Gothic Medium" panose="020B0603020102020204" pitchFamily="34" charset="0"/>
                <a:ea typeface="+mj-ea"/>
                <a:cs typeface="+mj-cs"/>
              </a:defRPr>
            </a:lvl1pPr>
            <a:lvl2pPr algn="l" defTabSz="690563" rtl="0" fontAlgn="base">
              <a:spcBef>
                <a:spcPct val="0"/>
              </a:spcBef>
              <a:spcAft>
                <a:spcPct val="0"/>
              </a:spcAft>
              <a:defRPr sz="2700">
                <a:solidFill>
                  <a:srgbClr val="003A5D"/>
                </a:solidFill>
                <a:latin typeface="Franklin Gothic Medium" panose="020B0603020102020204" pitchFamily="34" charset="0"/>
              </a:defRPr>
            </a:lvl2pPr>
            <a:lvl3pPr algn="l" defTabSz="690563" rtl="0" fontAlgn="base">
              <a:spcBef>
                <a:spcPct val="0"/>
              </a:spcBef>
              <a:spcAft>
                <a:spcPct val="0"/>
              </a:spcAft>
              <a:defRPr sz="2700">
                <a:solidFill>
                  <a:srgbClr val="003A5D"/>
                </a:solidFill>
                <a:latin typeface="Franklin Gothic Medium" panose="020B0603020102020204" pitchFamily="34" charset="0"/>
              </a:defRPr>
            </a:lvl3pPr>
            <a:lvl4pPr algn="l" defTabSz="690563" rtl="0" fontAlgn="base">
              <a:spcBef>
                <a:spcPct val="0"/>
              </a:spcBef>
              <a:spcAft>
                <a:spcPct val="0"/>
              </a:spcAft>
              <a:defRPr sz="2700">
                <a:solidFill>
                  <a:srgbClr val="003A5D"/>
                </a:solidFill>
                <a:latin typeface="Franklin Gothic Medium" panose="020B0603020102020204" pitchFamily="34" charset="0"/>
              </a:defRPr>
            </a:lvl4pPr>
            <a:lvl5pPr algn="l" defTabSz="690563" rtl="0" fontAlgn="base">
              <a:spcBef>
                <a:spcPct val="0"/>
              </a:spcBef>
              <a:spcAft>
                <a:spcPct val="0"/>
              </a:spcAft>
              <a:defRPr sz="2700">
                <a:solidFill>
                  <a:srgbClr val="003A5D"/>
                </a:solidFill>
                <a:latin typeface="Franklin Gothic Medium" panose="020B0603020102020204" pitchFamily="34" charset="0"/>
              </a:defRPr>
            </a:lvl5pPr>
            <a:lvl6pPr marL="457200" algn="l" defTabSz="690563" rtl="0" fontAlgn="base">
              <a:spcBef>
                <a:spcPct val="0"/>
              </a:spcBef>
              <a:spcAft>
                <a:spcPct val="0"/>
              </a:spcAft>
              <a:defRPr sz="2700">
                <a:solidFill>
                  <a:srgbClr val="003A5D"/>
                </a:solidFill>
                <a:latin typeface="Franklin Gothic Medium" panose="020B0603020102020204" pitchFamily="34" charset="0"/>
              </a:defRPr>
            </a:lvl6pPr>
            <a:lvl7pPr marL="914400" algn="l" defTabSz="690563" rtl="0" fontAlgn="base">
              <a:spcBef>
                <a:spcPct val="0"/>
              </a:spcBef>
              <a:spcAft>
                <a:spcPct val="0"/>
              </a:spcAft>
              <a:defRPr sz="2700">
                <a:solidFill>
                  <a:srgbClr val="003A5D"/>
                </a:solidFill>
                <a:latin typeface="Franklin Gothic Medium" panose="020B0603020102020204" pitchFamily="34" charset="0"/>
              </a:defRPr>
            </a:lvl7pPr>
            <a:lvl8pPr marL="1371600" algn="l" defTabSz="690563" rtl="0" fontAlgn="base">
              <a:spcBef>
                <a:spcPct val="0"/>
              </a:spcBef>
              <a:spcAft>
                <a:spcPct val="0"/>
              </a:spcAft>
              <a:defRPr sz="2700">
                <a:solidFill>
                  <a:srgbClr val="003A5D"/>
                </a:solidFill>
                <a:latin typeface="Franklin Gothic Medium" panose="020B0603020102020204" pitchFamily="34" charset="0"/>
              </a:defRPr>
            </a:lvl8pPr>
            <a:lvl9pPr marL="1828800" algn="l" defTabSz="690563" rtl="0" fontAlgn="base">
              <a:spcBef>
                <a:spcPct val="0"/>
              </a:spcBef>
              <a:spcAft>
                <a:spcPct val="0"/>
              </a:spcAft>
              <a:defRPr sz="2700">
                <a:solidFill>
                  <a:srgbClr val="003A5D"/>
                </a:solidFill>
                <a:latin typeface="Franklin Gothic Medium" panose="020B0603020102020204" pitchFamily="34" charset="0"/>
              </a:defRPr>
            </a:lvl9pPr>
          </a:lstStyle>
          <a:p>
            <a:pPr marL="0" marR="0" lvl="0" indent="0" algn="l" defTabSz="690563"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003A5D"/>
              </a:solidFill>
              <a:effectLst/>
              <a:uLnTx/>
              <a:uFillTx/>
              <a:latin typeface="Franklin Gothic Medium" panose="020B0603020102020204" pitchFamily="34" charset="0"/>
              <a:ea typeface="+mj-ea"/>
              <a:cs typeface="+mj-cs"/>
            </a:endParaRPr>
          </a:p>
        </p:txBody>
      </p:sp>
    </p:spTree>
    <p:extLst>
      <p:ext uri="{BB962C8B-B14F-4D97-AF65-F5344CB8AC3E}">
        <p14:creationId xmlns:p14="http://schemas.microsoft.com/office/powerpoint/2010/main" val="2592741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947B68-D823-4E34-AF7F-824595E990AE}"/>
              </a:ext>
            </a:extLst>
          </p:cNvPr>
          <p:cNvSpPr>
            <a:spLocks noGrp="1"/>
          </p:cNvSpPr>
          <p:nvPr>
            <p:ph type="title"/>
          </p:nvPr>
        </p:nvSpPr>
        <p:spPr/>
        <p:txBody>
          <a:bodyPr/>
          <a:lstStyle/>
          <a:p>
            <a:r>
              <a:rPr lang="en-US" dirty="0"/>
              <a:t>Example: Application of the DMPPT 2 in Mozambique</a:t>
            </a:r>
          </a:p>
        </p:txBody>
      </p:sp>
      <p:sp>
        <p:nvSpPr>
          <p:cNvPr id="7" name="Content Placeholder 6">
            <a:extLst>
              <a:ext uri="{FF2B5EF4-FFF2-40B4-BE49-F238E27FC236}">
                <a16:creationId xmlns:a16="http://schemas.microsoft.com/office/drawing/2014/main" id="{9E68CE51-64AF-4BA2-BB18-21BF761A84B0}"/>
              </a:ext>
            </a:extLst>
          </p:cNvPr>
          <p:cNvSpPr>
            <a:spLocks noGrp="1"/>
          </p:cNvSpPr>
          <p:nvPr>
            <p:ph idx="1"/>
          </p:nvPr>
        </p:nvSpPr>
        <p:spPr>
          <a:xfrm>
            <a:off x="609600" y="1600201"/>
            <a:ext cx="7323438" cy="5121275"/>
          </a:xfrm>
        </p:spPr>
        <p:txBody>
          <a:bodyPr>
            <a:normAutofit/>
          </a:bodyPr>
          <a:lstStyle/>
          <a:p>
            <a:r>
              <a:rPr lang="en-US" sz="2600" dirty="0"/>
              <a:t>The DMPPT 2 helps program planners in Mozambique </a:t>
            </a:r>
            <a:r>
              <a:rPr lang="en-US" sz="2600" dirty="0">
                <a:solidFill>
                  <a:schemeClr val="accent2"/>
                </a:solidFill>
              </a:rPr>
              <a:t>identify and prioritize scale-up </a:t>
            </a:r>
            <a:r>
              <a:rPr lang="en-US" sz="2600" dirty="0"/>
              <a:t>in specific geographic areas</a:t>
            </a:r>
          </a:p>
          <a:p>
            <a:pPr lvl="1"/>
            <a:r>
              <a:rPr lang="en-US" sz="2400" dirty="0"/>
              <a:t>Two provinces, </a:t>
            </a:r>
            <a:r>
              <a:rPr lang="en-US" sz="2400" dirty="0" err="1"/>
              <a:t>Manica</a:t>
            </a:r>
            <a:r>
              <a:rPr lang="en-US" sz="2400" dirty="0"/>
              <a:t> and </a:t>
            </a:r>
            <a:r>
              <a:rPr lang="en-US" sz="2400" dirty="0" err="1"/>
              <a:t>Tete</a:t>
            </a:r>
            <a:r>
              <a:rPr lang="en-US" sz="2400" dirty="0"/>
              <a:t> with the least progress in reaching 80% VMMC coverage and highest unmet need in FY14 were prioritized</a:t>
            </a:r>
            <a:endParaRPr lang="en-US" sz="2600" dirty="0"/>
          </a:p>
          <a:p>
            <a:r>
              <a:rPr lang="en-US" sz="2400" dirty="0"/>
              <a:t>Site-level inefficiencies were identified using a new tool: the Site Capacity and Productivity assessment Tool (SCPT) </a:t>
            </a:r>
            <a:r>
              <a:rPr lang="en-US" sz="2400" b="1" u="sng" dirty="0">
                <a:hlinkClick r:id="rId3"/>
              </a:rPr>
              <a:t>http://www.vmmscpt.org/</a:t>
            </a:r>
            <a:r>
              <a:rPr lang="en-US" sz="2400" b="1" u="sng" dirty="0">
                <a:hlinkClick r:id="rId4">
                  <a:extLst>
                    <a:ext uri="{A12FA001-AC4F-418D-AE19-62706E023703}">
                      <ahyp:hlinkClr xmlns:ahyp="http://schemas.microsoft.com/office/drawing/2018/hyperlinkcolor" val="tx"/>
                    </a:ext>
                  </a:extLst>
                </a:hlinkClick>
              </a:rPr>
              <a:t> </a:t>
            </a:r>
            <a:endParaRPr lang="en-US" sz="2400" b="1" u="sng" dirty="0">
              <a:solidFill>
                <a:schemeClr val="accent1">
                  <a:lumMod val="75000"/>
                  <a:lumOff val="25000"/>
                </a:schemeClr>
              </a:solidFill>
            </a:endParaRPr>
          </a:p>
          <a:p>
            <a:endParaRPr lang="en-US" sz="2400" dirty="0"/>
          </a:p>
        </p:txBody>
      </p:sp>
      <p:sp>
        <p:nvSpPr>
          <p:cNvPr id="2" name="Slide Number Placeholder 1">
            <a:extLst>
              <a:ext uri="{FF2B5EF4-FFF2-40B4-BE49-F238E27FC236}">
                <a16:creationId xmlns:a16="http://schemas.microsoft.com/office/drawing/2014/main" id="{6246A81C-7F32-4632-B6C3-14B5436BF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59CBE-8257-4E4C-9D05-384AD38BD3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8">
            <a:extLst>
              <a:ext uri="{FF2B5EF4-FFF2-40B4-BE49-F238E27FC236}">
                <a16:creationId xmlns:a16="http://schemas.microsoft.com/office/drawing/2014/main" id="{C64D74C0-6A6D-400A-887D-6A6E1F3712E4}"/>
              </a:ext>
            </a:extLst>
          </p:cNvPr>
          <p:cNvSpPr txBox="1">
            <a:spLocks/>
          </p:cNvSpPr>
          <p:nvPr/>
        </p:nvSpPr>
        <p:spPr>
          <a:xfrm>
            <a:off x="2209800" y="1417638"/>
            <a:ext cx="4085897" cy="4572000"/>
          </a:xfrm>
          <a:prstGeom prst="rect">
            <a:avLst/>
          </a:prstGeom>
        </p:spPr>
        <p:txBody>
          <a:bodyPr>
            <a:noAutofit/>
          </a:bodyPr>
          <a:lstStyle>
            <a:lvl1pPr marL="258763" indent="-258763" algn="l" defTabSz="690563" rtl="0" fontAlgn="base">
              <a:spcBef>
                <a:spcPts val="913"/>
              </a:spcBef>
              <a:spcAft>
                <a:spcPct val="0"/>
              </a:spcAft>
              <a:buClr>
                <a:srgbClr val="6CC04A"/>
              </a:buClr>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1pPr>
            <a:lvl2pPr marL="560388" indent="-215900" algn="l" defTabSz="690563" rtl="0" fontAlgn="base">
              <a:spcBef>
                <a:spcPts val="450"/>
              </a:spcBef>
              <a:spcAft>
                <a:spcPct val="0"/>
              </a:spcAft>
              <a:buClr>
                <a:srgbClr val="6CC04A"/>
              </a:buClr>
              <a:buFont typeface="Wingdings" panose="05000000000000000000" pitchFamily="2" charset="2"/>
              <a:buChar char="§"/>
              <a:defRPr sz="2100" kern="1200">
                <a:solidFill>
                  <a:schemeClr val="tx1"/>
                </a:solidFill>
                <a:latin typeface="Franklin Gothic Book" panose="020B0503020102020204" pitchFamily="34" charset="0"/>
                <a:ea typeface="+mn-ea"/>
                <a:cs typeface="+mn-cs"/>
              </a:defRPr>
            </a:lvl2pPr>
            <a:lvl3pPr marL="863600" indent="-171450" algn="l" defTabSz="690563" rtl="0" fontAlgn="base">
              <a:spcBef>
                <a:spcPts val="450"/>
              </a:spcBef>
              <a:spcAft>
                <a:spcPct val="0"/>
              </a:spcAft>
              <a:buClr>
                <a:srgbClr val="6CC04A"/>
              </a:buClr>
              <a:buFont typeface="Arial" panose="020B0604020202020204" pitchFamily="34" charset="0"/>
              <a:buChar char="•"/>
              <a:defRPr kern="1200">
                <a:solidFill>
                  <a:schemeClr val="tx1"/>
                </a:solidFill>
                <a:latin typeface="Franklin Gothic Book" panose="020B0503020102020204" pitchFamily="34" charset="0"/>
                <a:ea typeface="+mn-ea"/>
                <a:cs typeface="+mn-cs"/>
              </a:defRPr>
            </a:lvl3pPr>
            <a:lvl4pPr marL="1209675" indent="-171450" algn="l" defTabSz="690563" rtl="0" fontAlgn="base">
              <a:spcBef>
                <a:spcPts val="450"/>
              </a:spcBef>
              <a:spcAft>
                <a:spcPct val="0"/>
              </a:spcAft>
              <a:buClr>
                <a:srgbClr val="6CC04A"/>
              </a:buClr>
              <a:buFont typeface="Wingdings" panose="05000000000000000000" pitchFamily="2" charset="2"/>
              <a:buChar char="§"/>
              <a:defRPr sz="1500" kern="1200">
                <a:solidFill>
                  <a:schemeClr val="tx1"/>
                </a:solidFill>
                <a:latin typeface="Franklin Gothic Book" panose="020B0503020102020204" pitchFamily="34" charset="0"/>
                <a:ea typeface="+mn-ea"/>
                <a:cs typeface="+mn-cs"/>
              </a:defRPr>
            </a:lvl4pPr>
            <a:lvl5pPr marL="1554163" indent="-171450" algn="l" defTabSz="690563" rtl="0" fontAlgn="base">
              <a:spcBef>
                <a:spcPts val="450"/>
              </a:spcBef>
              <a:spcAft>
                <a:spcPct val="0"/>
              </a:spcAft>
              <a:buClr>
                <a:srgbClr val="6CC04A"/>
              </a:buClr>
              <a:buFont typeface="Arial" panose="020B0604020202020204" pitchFamily="34" charset="0"/>
              <a:buChar char="•"/>
              <a:defRPr sz="1500" kern="1200">
                <a:solidFill>
                  <a:schemeClr val="tx1"/>
                </a:solidFill>
                <a:latin typeface="Franklin Gothic Book" panose="020B0503020102020204" pitchFamily="34" charset="0"/>
                <a:ea typeface="+mn-ea"/>
                <a:cs typeface="+mn-cs"/>
              </a:defRPr>
            </a:lvl5pPr>
            <a:lvl6pPr marL="1901038" indent="-172822" algn="l" defTabSz="691286" rtl="0" eaLnBrk="1" latinLnBrk="0" hangingPunct="1">
              <a:spcBef>
                <a:spcPct val="20000"/>
              </a:spcBef>
              <a:buFont typeface="Arial" panose="020B0604020202020204" pitchFamily="34" charset="0"/>
              <a:buChar char="•"/>
              <a:defRPr sz="1512" kern="1200">
                <a:solidFill>
                  <a:schemeClr val="tx1"/>
                </a:solidFill>
                <a:latin typeface="+mn-lt"/>
                <a:ea typeface="+mn-ea"/>
                <a:cs typeface="+mn-cs"/>
              </a:defRPr>
            </a:lvl6pPr>
            <a:lvl7pPr marL="2246681" indent="-172822" algn="l" defTabSz="691286" rtl="0" eaLnBrk="1" latinLnBrk="0" hangingPunct="1">
              <a:spcBef>
                <a:spcPct val="20000"/>
              </a:spcBef>
              <a:buFont typeface="Arial" panose="020B0604020202020204" pitchFamily="34" charset="0"/>
              <a:buChar char="•"/>
              <a:defRPr sz="1512" kern="1200">
                <a:solidFill>
                  <a:schemeClr val="tx1"/>
                </a:solidFill>
                <a:latin typeface="+mn-lt"/>
                <a:ea typeface="+mn-ea"/>
                <a:cs typeface="+mn-cs"/>
              </a:defRPr>
            </a:lvl7pPr>
            <a:lvl8pPr marL="2592324" indent="-172822" algn="l" defTabSz="691286" rtl="0" eaLnBrk="1" latinLnBrk="0" hangingPunct="1">
              <a:spcBef>
                <a:spcPct val="20000"/>
              </a:spcBef>
              <a:buFont typeface="Arial" panose="020B0604020202020204" pitchFamily="34" charset="0"/>
              <a:buChar char="•"/>
              <a:defRPr sz="1512" kern="1200">
                <a:solidFill>
                  <a:schemeClr val="tx1"/>
                </a:solidFill>
                <a:latin typeface="+mn-lt"/>
                <a:ea typeface="+mn-ea"/>
                <a:cs typeface="+mn-cs"/>
              </a:defRPr>
            </a:lvl8pPr>
            <a:lvl9pPr marL="2937967" indent="-172822" algn="l" defTabSz="691286" rtl="0" eaLnBrk="1" latinLnBrk="0" hangingPunct="1">
              <a:spcBef>
                <a:spcPct val="20000"/>
              </a:spcBef>
              <a:buFont typeface="Arial" panose="020B0604020202020204" pitchFamily="34" charset="0"/>
              <a:buChar char="•"/>
              <a:defRPr sz="1512" kern="1200">
                <a:solidFill>
                  <a:schemeClr val="tx1"/>
                </a:solidFill>
                <a:latin typeface="+mn-lt"/>
                <a:ea typeface="+mn-ea"/>
                <a:cs typeface="+mn-cs"/>
              </a:defRPr>
            </a:lvl9pPr>
          </a:lstStyle>
          <a:p>
            <a:pPr marL="258763" marR="0" lvl="0" indent="-258763" algn="l" defTabSz="690563" rtl="0" eaLnBrk="1" fontAlgn="base" latinLnBrk="0" hangingPunct="1">
              <a:lnSpc>
                <a:spcPct val="100000"/>
              </a:lnSpc>
              <a:spcBef>
                <a:spcPts val="913"/>
              </a:spcBef>
              <a:spcAft>
                <a:spcPct val="0"/>
              </a:spcAft>
              <a:buClr>
                <a:srgbClr val="6CC04A"/>
              </a:buClr>
              <a:buSzTx/>
              <a:buFont typeface="Arial" panose="020B0604020202020204" pitchFamily="34" charset="0"/>
              <a:buChar char="•"/>
              <a:tabLst/>
              <a:defRPr/>
            </a:pPr>
            <a:endParaRPr kumimoji="0" lang="en-US" sz="1800" b="0" i="1"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
        <p:nvSpPr>
          <p:cNvPr id="5" name="Content Placeholder 8">
            <a:extLst>
              <a:ext uri="{FF2B5EF4-FFF2-40B4-BE49-F238E27FC236}">
                <a16:creationId xmlns:a16="http://schemas.microsoft.com/office/drawing/2014/main" id="{F3FB239C-D802-4580-86F8-9B10D4580E3C}"/>
              </a:ext>
            </a:extLst>
          </p:cNvPr>
          <p:cNvSpPr txBox="1">
            <a:spLocks/>
          </p:cNvSpPr>
          <p:nvPr/>
        </p:nvSpPr>
        <p:spPr>
          <a:xfrm>
            <a:off x="7696200" y="4714320"/>
            <a:ext cx="4410075" cy="2170666"/>
          </a:xfrm>
          <a:prstGeom prst="rect">
            <a:avLst/>
          </a:prstGeom>
          <a:ln w="31750">
            <a:noFill/>
          </a:ln>
        </p:spPr>
        <p:txBody>
          <a:bodyPr vert="horz" lIns="91440" tIns="45720" rIns="91440" bIns="45720" rtlCol="0">
            <a:noAutofit/>
          </a:bodyPr>
          <a:lstStyle>
            <a:lvl1pPr marL="230188" indent="-230188" algn="l" defTabSz="457200" rtl="0" eaLnBrk="1" latinLnBrk="0" hangingPunct="1">
              <a:spcBef>
                <a:spcPts val="0"/>
              </a:spcBef>
              <a:spcAft>
                <a:spcPts val="1200"/>
              </a:spcAft>
              <a:buFont typeface="Arial"/>
              <a:buChar char="•"/>
              <a:defRPr sz="20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1800" dirty="0">
                <a:solidFill>
                  <a:srgbClr val="CBCACB">
                    <a:lumMod val="75000"/>
                  </a:srgbClr>
                </a:solidFill>
              </a:rPr>
              <a:t>“We continue to realign and refocus the program in every country where we work, employing better data and business practices to save more lives, prevent more infections, and have the largest impact on the epidemic.”</a:t>
            </a:r>
          </a:p>
          <a:p>
            <a:pPr marL="0" marR="0" lvl="0" indent="0" algn="ctr" defTabSz="457200" rtl="0" eaLnBrk="1" fontAlgn="auto" latinLnBrk="0" hangingPunct="1">
              <a:lnSpc>
                <a:spcPct val="100000"/>
              </a:lnSpc>
              <a:spcBef>
                <a:spcPts val="0"/>
              </a:spcBef>
              <a:spcAft>
                <a:spcPts val="1200"/>
              </a:spcAft>
              <a:buClrTx/>
              <a:buSzTx/>
              <a:buFont typeface="Arial"/>
              <a:buNone/>
              <a:tabLst/>
              <a:defRPr/>
            </a:pPr>
            <a:r>
              <a:rPr kumimoji="0" lang="en-US" sz="1600" b="0" i="1" u="none" strike="noStrike" kern="1200" cap="none" spc="0" normalizeH="0" baseline="0" noProof="0" dirty="0">
                <a:ln>
                  <a:noFill/>
                </a:ln>
                <a:solidFill>
                  <a:srgbClr val="CBCACB">
                    <a:lumMod val="75000"/>
                  </a:srgbClr>
                </a:solidFill>
                <a:effectLst/>
                <a:uLnTx/>
                <a:uFillTx/>
                <a:latin typeface="Gill Sans MT"/>
                <a:ea typeface="+mn-ea"/>
              </a:rPr>
              <a:t>- PEPFAR 2018 annual report</a:t>
            </a:r>
          </a:p>
        </p:txBody>
      </p:sp>
      <p:sp>
        <p:nvSpPr>
          <p:cNvPr id="8" name="Title 1">
            <a:extLst>
              <a:ext uri="{FF2B5EF4-FFF2-40B4-BE49-F238E27FC236}">
                <a16:creationId xmlns:a16="http://schemas.microsoft.com/office/drawing/2014/main" id="{36B9D03F-BE8E-4987-BEA5-FAEBC07C98B2}"/>
              </a:ext>
            </a:extLst>
          </p:cNvPr>
          <p:cNvSpPr txBox="1">
            <a:spLocks/>
          </p:cNvSpPr>
          <p:nvPr/>
        </p:nvSpPr>
        <p:spPr>
          <a:xfrm>
            <a:off x="1981200" y="274638"/>
            <a:ext cx="8229600" cy="1143000"/>
          </a:xfrm>
          <a:prstGeom prst="rect">
            <a:avLst/>
          </a:prstGeom>
        </p:spPr>
        <p:txBody>
          <a:bodyPr>
            <a:normAutofit/>
          </a:bodyPr>
          <a:lstStyle>
            <a:lvl1pPr algn="l" defTabSz="690563" rtl="0" fontAlgn="base">
              <a:spcBef>
                <a:spcPct val="0"/>
              </a:spcBef>
              <a:spcAft>
                <a:spcPct val="0"/>
              </a:spcAft>
              <a:defRPr sz="2700" kern="1200">
                <a:solidFill>
                  <a:srgbClr val="003A5D"/>
                </a:solidFill>
                <a:latin typeface="Franklin Gothic Medium" panose="020B0603020102020204" pitchFamily="34" charset="0"/>
                <a:ea typeface="+mj-ea"/>
                <a:cs typeface="+mj-cs"/>
              </a:defRPr>
            </a:lvl1pPr>
            <a:lvl2pPr algn="l" defTabSz="690563" rtl="0" fontAlgn="base">
              <a:spcBef>
                <a:spcPct val="0"/>
              </a:spcBef>
              <a:spcAft>
                <a:spcPct val="0"/>
              </a:spcAft>
              <a:defRPr sz="2700">
                <a:solidFill>
                  <a:srgbClr val="003A5D"/>
                </a:solidFill>
                <a:latin typeface="Franklin Gothic Medium" panose="020B0603020102020204" pitchFamily="34" charset="0"/>
              </a:defRPr>
            </a:lvl2pPr>
            <a:lvl3pPr algn="l" defTabSz="690563" rtl="0" fontAlgn="base">
              <a:spcBef>
                <a:spcPct val="0"/>
              </a:spcBef>
              <a:spcAft>
                <a:spcPct val="0"/>
              </a:spcAft>
              <a:defRPr sz="2700">
                <a:solidFill>
                  <a:srgbClr val="003A5D"/>
                </a:solidFill>
                <a:latin typeface="Franklin Gothic Medium" panose="020B0603020102020204" pitchFamily="34" charset="0"/>
              </a:defRPr>
            </a:lvl3pPr>
            <a:lvl4pPr algn="l" defTabSz="690563" rtl="0" fontAlgn="base">
              <a:spcBef>
                <a:spcPct val="0"/>
              </a:spcBef>
              <a:spcAft>
                <a:spcPct val="0"/>
              </a:spcAft>
              <a:defRPr sz="2700">
                <a:solidFill>
                  <a:srgbClr val="003A5D"/>
                </a:solidFill>
                <a:latin typeface="Franklin Gothic Medium" panose="020B0603020102020204" pitchFamily="34" charset="0"/>
              </a:defRPr>
            </a:lvl4pPr>
            <a:lvl5pPr algn="l" defTabSz="690563" rtl="0" fontAlgn="base">
              <a:spcBef>
                <a:spcPct val="0"/>
              </a:spcBef>
              <a:spcAft>
                <a:spcPct val="0"/>
              </a:spcAft>
              <a:defRPr sz="2700">
                <a:solidFill>
                  <a:srgbClr val="003A5D"/>
                </a:solidFill>
                <a:latin typeface="Franklin Gothic Medium" panose="020B0603020102020204" pitchFamily="34" charset="0"/>
              </a:defRPr>
            </a:lvl5pPr>
            <a:lvl6pPr marL="457200" algn="l" defTabSz="690563" rtl="0" fontAlgn="base">
              <a:spcBef>
                <a:spcPct val="0"/>
              </a:spcBef>
              <a:spcAft>
                <a:spcPct val="0"/>
              </a:spcAft>
              <a:defRPr sz="2700">
                <a:solidFill>
                  <a:srgbClr val="003A5D"/>
                </a:solidFill>
                <a:latin typeface="Franklin Gothic Medium" panose="020B0603020102020204" pitchFamily="34" charset="0"/>
              </a:defRPr>
            </a:lvl6pPr>
            <a:lvl7pPr marL="914400" algn="l" defTabSz="690563" rtl="0" fontAlgn="base">
              <a:spcBef>
                <a:spcPct val="0"/>
              </a:spcBef>
              <a:spcAft>
                <a:spcPct val="0"/>
              </a:spcAft>
              <a:defRPr sz="2700">
                <a:solidFill>
                  <a:srgbClr val="003A5D"/>
                </a:solidFill>
                <a:latin typeface="Franklin Gothic Medium" panose="020B0603020102020204" pitchFamily="34" charset="0"/>
              </a:defRPr>
            </a:lvl7pPr>
            <a:lvl8pPr marL="1371600" algn="l" defTabSz="690563" rtl="0" fontAlgn="base">
              <a:spcBef>
                <a:spcPct val="0"/>
              </a:spcBef>
              <a:spcAft>
                <a:spcPct val="0"/>
              </a:spcAft>
              <a:defRPr sz="2700">
                <a:solidFill>
                  <a:srgbClr val="003A5D"/>
                </a:solidFill>
                <a:latin typeface="Franklin Gothic Medium" panose="020B0603020102020204" pitchFamily="34" charset="0"/>
              </a:defRPr>
            </a:lvl8pPr>
            <a:lvl9pPr marL="1828800" algn="l" defTabSz="690563" rtl="0" fontAlgn="base">
              <a:spcBef>
                <a:spcPct val="0"/>
              </a:spcBef>
              <a:spcAft>
                <a:spcPct val="0"/>
              </a:spcAft>
              <a:defRPr sz="2700">
                <a:solidFill>
                  <a:srgbClr val="003A5D"/>
                </a:solidFill>
                <a:latin typeface="Franklin Gothic Medium" panose="020B0603020102020204" pitchFamily="34" charset="0"/>
              </a:defRPr>
            </a:lvl9pPr>
          </a:lstStyle>
          <a:p>
            <a:pPr marL="0" marR="0" lvl="0" indent="0" algn="l" defTabSz="690563"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003A5D"/>
              </a:solidFill>
              <a:effectLst/>
              <a:uLnTx/>
              <a:uFillTx/>
              <a:latin typeface="Franklin Gothic Medium" panose="020B0603020102020204" pitchFamily="34" charset="0"/>
              <a:ea typeface="+mj-ea"/>
              <a:cs typeface="+mj-cs"/>
            </a:endParaRPr>
          </a:p>
        </p:txBody>
      </p:sp>
      <p:pic>
        <p:nvPicPr>
          <p:cNvPr id="9" name="Picture 8">
            <a:extLst>
              <a:ext uri="{FF2B5EF4-FFF2-40B4-BE49-F238E27FC236}">
                <a16:creationId xmlns:a16="http://schemas.microsoft.com/office/drawing/2014/main" id="{2B5A0E79-0779-43AC-B802-D7D91E8E16A0}"/>
              </a:ext>
            </a:extLst>
          </p:cNvPr>
          <p:cNvPicPr>
            <a:picLocks noChangeAspect="1"/>
          </p:cNvPicPr>
          <p:nvPr/>
        </p:nvPicPr>
        <p:blipFill>
          <a:blip r:embed="rId5"/>
          <a:stretch>
            <a:fillRect/>
          </a:stretch>
        </p:blipFill>
        <p:spPr>
          <a:xfrm>
            <a:off x="8382000" y="1142999"/>
            <a:ext cx="3200400" cy="3475037"/>
          </a:xfrm>
          <a:prstGeom prst="rect">
            <a:avLst/>
          </a:prstGeom>
        </p:spPr>
      </p:pic>
    </p:spTree>
    <p:extLst>
      <p:ext uri="{BB962C8B-B14F-4D97-AF65-F5344CB8AC3E}">
        <p14:creationId xmlns:p14="http://schemas.microsoft.com/office/powerpoint/2010/main" val="2605795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947B68-D823-4E34-AF7F-824595E990AE}"/>
              </a:ext>
            </a:extLst>
          </p:cNvPr>
          <p:cNvSpPr>
            <a:spLocks noGrp="1"/>
          </p:cNvSpPr>
          <p:nvPr>
            <p:ph type="title"/>
          </p:nvPr>
        </p:nvSpPr>
        <p:spPr/>
        <p:txBody>
          <a:bodyPr/>
          <a:lstStyle/>
          <a:p>
            <a:r>
              <a:rPr lang="en-US" dirty="0"/>
              <a:t>Example: Application of the SCPT in Mozambique</a:t>
            </a:r>
          </a:p>
        </p:txBody>
      </p:sp>
      <p:sp>
        <p:nvSpPr>
          <p:cNvPr id="7" name="Content Placeholder 6">
            <a:extLst>
              <a:ext uri="{FF2B5EF4-FFF2-40B4-BE49-F238E27FC236}">
                <a16:creationId xmlns:a16="http://schemas.microsoft.com/office/drawing/2014/main" id="{9E68CE51-64AF-4BA2-BB18-21BF761A84B0}"/>
              </a:ext>
            </a:extLst>
          </p:cNvPr>
          <p:cNvSpPr>
            <a:spLocks noGrp="1"/>
          </p:cNvSpPr>
          <p:nvPr>
            <p:ph idx="1"/>
          </p:nvPr>
        </p:nvSpPr>
        <p:spPr>
          <a:xfrm>
            <a:off x="609600" y="1600201"/>
            <a:ext cx="6294738" cy="5121275"/>
          </a:xfrm>
        </p:spPr>
        <p:txBody>
          <a:bodyPr>
            <a:normAutofit/>
          </a:bodyPr>
          <a:lstStyle/>
          <a:p>
            <a:pPr lvl="1"/>
            <a:endParaRPr lang="en-US" sz="2400" dirty="0">
              <a:hlinkClick r:id="rId2">
                <a:extLst>
                  <a:ext uri="{A12FA001-AC4F-418D-AE19-62706E023703}">
                    <ahyp:hlinkClr xmlns:ahyp="http://schemas.microsoft.com/office/drawing/2018/hyperlinkcolor" val="tx"/>
                  </a:ext>
                </a:extLst>
              </a:hlinkClick>
            </a:endParaRPr>
          </a:p>
        </p:txBody>
      </p:sp>
      <p:sp>
        <p:nvSpPr>
          <p:cNvPr id="2" name="Slide Number Placeholder 1">
            <a:extLst>
              <a:ext uri="{FF2B5EF4-FFF2-40B4-BE49-F238E27FC236}">
                <a16:creationId xmlns:a16="http://schemas.microsoft.com/office/drawing/2014/main" id="{6246A81C-7F32-4632-B6C3-14B5436BF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59CBE-8257-4E4C-9D05-384AD38BD3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8">
            <a:extLst>
              <a:ext uri="{FF2B5EF4-FFF2-40B4-BE49-F238E27FC236}">
                <a16:creationId xmlns:a16="http://schemas.microsoft.com/office/drawing/2014/main" id="{C64D74C0-6A6D-400A-887D-6A6E1F3712E4}"/>
              </a:ext>
            </a:extLst>
          </p:cNvPr>
          <p:cNvSpPr txBox="1">
            <a:spLocks/>
          </p:cNvSpPr>
          <p:nvPr/>
        </p:nvSpPr>
        <p:spPr>
          <a:xfrm>
            <a:off x="2209800" y="1417638"/>
            <a:ext cx="4085897" cy="4572000"/>
          </a:xfrm>
          <a:prstGeom prst="rect">
            <a:avLst/>
          </a:prstGeom>
        </p:spPr>
        <p:txBody>
          <a:bodyPr>
            <a:noAutofit/>
          </a:bodyPr>
          <a:lstStyle>
            <a:lvl1pPr marL="258763" indent="-258763" algn="l" defTabSz="690563" rtl="0" fontAlgn="base">
              <a:spcBef>
                <a:spcPts val="913"/>
              </a:spcBef>
              <a:spcAft>
                <a:spcPct val="0"/>
              </a:spcAft>
              <a:buClr>
                <a:srgbClr val="6CC04A"/>
              </a:buClr>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1pPr>
            <a:lvl2pPr marL="560388" indent="-215900" algn="l" defTabSz="690563" rtl="0" fontAlgn="base">
              <a:spcBef>
                <a:spcPts val="450"/>
              </a:spcBef>
              <a:spcAft>
                <a:spcPct val="0"/>
              </a:spcAft>
              <a:buClr>
                <a:srgbClr val="6CC04A"/>
              </a:buClr>
              <a:buFont typeface="Wingdings" panose="05000000000000000000" pitchFamily="2" charset="2"/>
              <a:buChar char="§"/>
              <a:defRPr sz="2100" kern="1200">
                <a:solidFill>
                  <a:schemeClr val="tx1"/>
                </a:solidFill>
                <a:latin typeface="Franklin Gothic Book" panose="020B0503020102020204" pitchFamily="34" charset="0"/>
                <a:ea typeface="+mn-ea"/>
                <a:cs typeface="+mn-cs"/>
              </a:defRPr>
            </a:lvl2pPr>
            <a:lvl3pPr marL="863600" indent="-171450" algn="l" defTabSz="690563" rtl="0" fontAlgn="base">
              <a:spcBef>
                <a:spcPts val="450"/>
              </a:spcBef>
              <a:spcAft>
                <a:spcPct val="0"/>
              </a:spcAft>
              <a:buClr>
                <a:srgbClr val="6CC04A"/>
              </a:buClr>
              <a:buFont typeface="Arial" panose="020B0604020202020204" pitchFamily="34" charset="0"/>
              <a:buChar char="•"/>
              <a:defRPr kern="1200">
                <a:solidFill>
                  <a:schemeClr val="tx1"/>
                </a:solidFill>
                <a:latin typeface="Franklin Gothic Book" panose="020B0503020102020204" pitchFamily="34" charset="0"/>
                <a:ea typeface="+mn-ea"/>
                <a:cs typeface="+mn-cs"/>
              </a:defRPr>
            </a:lvl3pPr>
            <a:lvl4pPr marL="1209675" indent="-171450" algn="l" defTabSz="690563" rtl="0" fontAlgn="base">
              <a:spcBef>
                <a:spcPts val="450"/>
              </a:spcBef>
              <a:spcAft>
                <a:spcPct val="0"/>
              </a:spcAft>
              <a:buClr>
                <a:srgbClr val="6CC04A"/>
              </a:buClr>
              <a:buFont typeface="Wingdings" panose="05000000000000000000" pitchFamily="2" charset="2"/>
              <a:buChar char="§"/>
              <a:defRPr sz="1500" kern="1200">
                <a:solidFill>
                  <a:schemeClr val="tx1"/>
                </a:solidFill>
                <a:latin typeface="Franklin Gothic Book" panose="020B0503020102020204" pitchFamily="34" charset="0"/>
                <a:ea typeface="+mn-ea"/>
                <a:cs typeface="+mn-cs"/>
              </a:defRPr>
            </a:lvl4pPr>
            <a:lvl5pPr marL="1554163" indent="-171450" algn="l" defTabSz="690563" rtl="0" fontAlgn="base">
              <a:spcBef>
                <a:spcPts val="450"/>
              </a:spcBef>
              <a:spcAft>
                <a:spcPct val="0"/>
              </a:spcAft>
              <a:buClr>
                <a:srgbClr val="6CC04A"/>
              </a:buClr>
              <a:buFont typeface="Arial" panose="020B0604020202020204" pitchFamily="34" charset="0"/>
              <a:buChar char="•"/>
              <a:defRPr sz="1500" kern="1200">
                <a:solidFill>
                  <a:schemeClr val="tx1"/>
                </a:solidFill>
                <a:latin typeface="Franklin Gothic Book" panose="020B0503020102020204" pitchFamily="34" charset="0"/>
                <a:ea typeface="+mn-ea"/>
                <a:cs typeface="+mn-cs"/>
              </a:defRPr>
            </a:lvl5pPr>
            <a:lvl6pPr marL="1901038" indent="-172822" algn="l" defTabSz="691286" rtl="0" eaLnBrk="1" latinLnBrk="0" hangingPunct="1">
              <a:spcBef>
                <a:spcPct val="20000"/>
              </a:spcBef>
              <a:buFont typeface="Arial" panose="020B0604020202020204" pitchFamily="34" charset="0"/>
              <a:buChar char="•"/>
              <a:defRPr sz="1512" kern="1200">
                <a:solidFill>
                  <a:schemeClr val="tx1"/>
                </a:solidFill>
                <a:latin typeface="+mn-lt"/>
                <a:ea typeface="+mn-ea"/>
                <a:cs typeface="+mn-cs"/>
              </a:defRPr>
            </a:lvl6pPr>
            <a:lvl7pPr marL="2246681" indent="-172822" algn="l" defTabSz="691286" rtl="0" eaLnBrk="1" latinLnBrk="0" hangingPunct="1">
              <a:spcBef>
                <a:spcPct val="20000"/>
              </a:spcBef>
              <a:buFont typeface="Arial" panose="020B0604020202020204" pitchFamily="34" charset="0"/>
              <a:buChar char="•"/>
              <a:defRPr sz="1512" kern="1200">
                <a:solidFill>
                  <a:schemeClr val="tx1"/>
                </a:solidFill>
                <a:latin typeface="+mn-lt"/>
                <a:ea typeface="+mn-ea"/>
                <a:cs typeface="+mn-cs"/>
              </a:defRPr>
            </a:lvl7pPr>
            <a:lvl8pPr marL="2592324" indent="-172822" algn="l" defTabSz="691286" rtl="0" eaLnBrk="1" latinLnBrk="0" hangingPunct="1">
              <a:spcBef>
                <a:spcPct val="20000"/>
              </a:spcBef>
              <a:buFont typeface="Arial" panose="020B0604020202020204" pitchFamily="34" charset="0"/>
              <a:buChar char="•"/>
              <a:defRPr sz="1512" kern="1200">
                <a:solidFill>
                  <a:schemeClr val="tx1"/>
                </a:solidFill>
                <a:latin typeface="+mn-lt"/>
                <a:ea typeface="+mn-ea"/>
                <a:cs typeface="+mn-cs"/>
              </a:defRPr>
            </a:lvl8pPr>
            <a:lvl9pPr marL="2937967" indent="-172822" algn="l" defTabSz="691286" rtl="0" eaLnBrk="1" latinLnBrk="0" hangingPunct="1">
              <a:spcBef>
                <a:spcPct val="20000"/>
              </a:spcBef>
              <a:buFont typeface="Arial" panose="020B0604020202020204" pitchFamily="34" charset="0"/>
              <a:buChar char="•"/>
              <a:defRPr sz="1512" kern="1200">
                <a:solidFill>
                  <a:schemeClr val="tx1"/>
                </a:solidFill>
                <a:latin typeface="+mn-lt"/>
                <a:ea typeface="+mn-ea"/>
                <a:cs typeface="+mn-cs"/>
              </a:defRPr>
            </a:lvl9pPr>
          </a:lstStyle>
          <a:p>
            <a:pPr marL="258763" marR="0" lvl="0" indent="-258763" algn="l" defTabSz="690563" rtl="0" eaLnBrk="1" fontAlgn="base" latinLnBrk="0" hangingPunct="1">
              <a:lnSpc>
                <a:spcPct val="100000"/>
              </a:lnSpc>
              <a:spcBef>
                <a:spcPts val="913"/>
              </a:spcBef>
              <a:spcAft>
                <a:spcPct val="0"/>
              </a:spcAft>
              <a:buClr>
                <a:srgbClr val="6CC04A"/>
              </a:buClr>
              <a:buSzTx/>
              <a:buFont typeface="Arial" panose="020B0604020202020204" pitchFamily="34" charset="0"/>
              <a:buChar char="•"/>
              <a:tabLst/>
              <a:defRPr/>
            </a:pPr>
            <a:endParaRPr kumimoji="0" lang="en-US" sz="1800" b="0" i="1"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
        <p:nvSpPr>
          <p:cNvPr id="5" name="Content Placeholder 8">
            <a:extLst>
              <a:ext uri="{FF2B5EF4-FFF2-40B4-BE49-F238E27FC236}">
                <a16:creationId xmlns:a16="http://schemas.microsoft.com/office/drawing/2014/main" id="{F3FB239C-D802-4580-86F8-9B10D4580E3C}"/>
              </a:ext>
            </a:extLst>
          </p:cNvPr>
          <p:cNvSpPr txBox="1">
            <a:spLocks/>
          </p:cNvSpPr>
          <p:nvPr/>
        </p:nvSpPr>
        <p:spPr>
          <a:xfrm>
            <a:off x="7848599" y="1600200"/>
            <a:ext cx="4041775" cy="3886200"/>
          </a:xfrm>
          <a:prstGeom prst="rect">
            <a:avLst/>
          </a:prstGeom>
          <a:ln w="31750">
            <a:noFill/>
          </a:ln>
        </p:spPr>
        <p:txBody>
          <a:bodyPr vert="horz" lIns="91440" tIns="45720" rIns="91440" bIns="45720" rtlCol="0">
            <a:noAutofit/>
          </a:bodyPr>
          <a:lstStyle>
            <a:lvl1pPr marL="230188" indent="-230188" algn="l" defTabSz="457200" rtl="0" eaLnBrk="1" latinLnBrk="0" hangingPunct="1">
              <a:spcBef>
                <a:spcPts val="0"/>
              </a:spcBef>
              <a:spcAft>
                <a:spcPts val="1200"/>
              </a:spcAft>
              <a:buFont typeface="Arial"/>
              <a:buChar char="•"/>
              <a:defRPr sz="20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buNone/>
            </a:pPr>
            <a:r>
              <a:rPr lang="en-US" sz="1800" dirty="0"/>
              <a:t>“…a PEPFAR funded tool was shown to effectively optimize site utilization in Mozambique, matching demand for VMMC with staff capacity. Paired with Geographic Information System mapping, this tool led to marked increases in VMMC in the provinces where it was used</a:t>
            </a:r>
            <a:r>
              <a:rPr kumimoji="0" lang="en-US" sz="1800" b="0" i="0" u="none" strike="noStrike" kern="1200" cap="none" spc="0" normalizeH="0" baseline="0" noProof="0" dirty="0">
                <a:ln>
                  <a:noFill/>
                </a:ln>
                <a:solidFill>
                  <a:srgbClr val="CBCACB">
                    <a:lumMod val="75000"/>
                  </a:srgbClr>
                </a:solidFill>
                <a:effectLst/>
                <a:uLnTx/>
                <a:uFillTx/>
                <a:latin typeface="Gill Sans MT"/>
                <a:ea typeface="+mn-ea"/>
              </a:rPr>
              <a:t>.”</a:t>
            </a:r>
          </a:p>
          <a:p>
            <a:pPr marL="0" lvl="0" indent="0" algn="ctr">
              <a:buNone/>
            </a:pPr>
            <a:r>
              <a:rPr kumimoji="0" lang="en-US" sz="1600" b="0" i="1" u="none" strike="noStrike" kern="1200" cap="none" spc="0" normalizeH="0" baseline="0" noProof="0" dirty="0">
                <a:ln>
                  <a:noFill/>
                </a:ln>
                <a:solidFill>
                  <a:srgbClr val="CBCACB">
                    <a:lumMod val="75000"/>
                  </a:srgbClr>
                </a:solidFill>
                <a:effectLst/>
                <a:uLnTx/>
                <a:uFillTx/>
                <a:latin typeface="Gill Sans MT"/>
                <a:ea typeface="+mn-ea"/>
              </a:rPr>
              <a:t>—Page 66 </a:t>
            </a:r>
            <a:r>
              <a:rPr lang="en-US" sz="1600" dirty="0">
                <a:solidFill>
                  <a:schemeClr val="accent1">
                    <a:lumMod val="75000"/>
                    <a:lumOff val="25000"/>
                  </a:schemeClr>
                </a:solidFill>
                <a:hlinkClick r:id="rId2">
                  <a:extLst>
                    <a:ext uri="{A12FA001-AC4F-418D-AE19-62706E023703}">
                      <ahyp:hlinkClr xmlns:ahyp="http://schemas.microsoft.com/office/drawing/2018/hyperlinkcolor" val="tx"/>
                    </a:ext>
                  </a:extLst>
                </a:hlinkClick>
              </a:rPr>
              <a:t>https://www.pepfar.gov/documents/organization/279889.pdf</a:t>
            </a:r>
            <a:endParaRPr kumimoji="0" lang="en-US" sz="1600" b="0" i="1" u="none" strike="noStrike" kern="1200" cap="none" spc="0" normalizeH="0" baseline="0" noProof="0" dirty="0">
              <a:ln>
                <a:noFill/>
              </a:ln>
              <a:solidFill>
                <a:srgbClr val="CBCACB">
                  <a:lumMod val="75000"/>
                </a:srgbClr>
              </a:solidFill>
              <a:effectLst/>
              <a:uLnTx/>
              <a:uFillTx/>
              <a:latin typeface="Gill Sans MT"/>
              <a:ea typeface="+mn-ea"/>
            </a:endParaRPr>
          </a:p>
        </p:txBody>
      </p:sp>
      <p:sp>
        <p:nvSpPr>
          <p:cNvPr id="8" name="Title 1">
            <a:extLst>
              <a:ext uri="{FF2B5EF4-FFF2-40B4-BE49-F238E27FC236}">
                <a16:creationId xmlns:a16="http://schemas.microsoft.com/office/drawing/2014/main" id="{36B9D03F-BE8E-4987-BEA5-FAEBC07C98B2}"/>
              </a:ext>
            </a:extLst>
          </p:cNvPr>
          <p:cNvSpPr txBox="1">
            <a:spLocks/>
          </p:cNvSpPr>
          <p:nvPr/>
        </p:nvSpPr>
        <p:spPr>
          <a:xfrm>
            <a:off x="1981200" y="274638"/>
            <a:ext cx="8229600" cy="1143000"/>
          </a:xfrm>
          <a:prstGeom prst="rect">
            <a:avLst/>
          </a:prstGeom>
        </p:spPr>
        <p:txBody>
          <a:bodyPr>
            <a:normAutofit/>
          </a:bodyPr>
          <a:lstStyle>
            <a:lvl1pPr algn="l" defTabSz="690563" rtl="0" fontAlgn="base">
              <a:spcBef>
                <a:spcPct val="0"/>
              </a:spcBef>
              <a:spcAft>
                <a:spcPct val="0"/>
              </a:spcAft>
              <a:defRPr sz="2700" kern="1200">
                <a:solidFill>
                  <a:srgbClr val="003A5D"/>
                </a:solidFill>
                <a:latin typeface="Franklin Gothic Medium" panose="020B0603020102020204" pitchFamily="34" charset="0"/>
                <a:ea typeface="+mj-ea"/>
                <a:cs typeface="+mj-cs"/>
              </a:defRPr>
            </a:lvl1pPr>
            <a:lvl2pPr algn="l" defTabSz="690563" rtl="0" fontAlgn="base">
              <a:spcBef>
                <a:spcPct val="0"/>
              </a:spcBef>
              <a:spcAft>
                <a:spcPct val="0"/>
              </a:spcAft>
              <a:defRPr sz="2700">
                <a:solidFill>
                  <a:srgbClr val="003A5D"/>
                </a:solidFill>
                <a:latin typeface="Franklin Gothic Medium" panose="020B0603020102020204" pitchFamily="34" charset="0"/>
              </a:defRPr>
            </a:lvl2pPr>
            <a:lvl3pPr algn="l" defTabSz="690563" rtl="0" fontAlgn="base">
              <a:spcBef>
                <a:spcPct val="0"/>
              </a:spcBef>
              <a:spcAft>
                <a:spcPct val="0"/>
              </a:spcAft>
              <a:defRPr sz="2700">
                <a:solidFill>
                  <a:srgbClr val="003A5D"/>
                </a:solidFill>
                <a:latin typeface="Franklin Gothic Medium" panose="020B0603020102020204" pitchFamily="34" charset="0"/>
              </a:defRPr>
            </a:lvl3pPr>
            <a:lvl4pPr algn="l" defTabSz="690563" rtl="0" fontAlgn="base">
              <a:spcBef>
                <a:spcPct val="0"/>
              </a:spcBef>
              <a:spcAft>
                <a:spcPct val="0"/>
              </a:spcAft>
              <a:defRPr sz="2700">
                <a:solidFill>
                  <a:srgbClr val="003A5D"/>
                </a:solidFill>
                <a:latin typeface="Franklin Gothic Medium" panose="020B0603020102020204" pitchFamily="34" charset="0"/>
              </a:defRPr>
            </a:lvl4pPr>
            <a:lvl5pPr algn="l" defTabSz="690563" rtl="0" fontAlgn="base">
              <a:spcBef>
                <a:spcPct val="0"/>
              </a:spcBef>
              <a:spcAft>
                <a:spcPct val="0"/>
              </a:spcAft>
              <a:defRPr sz="2700">
                <a:solidFill>
                  <a:srgbClr val="003A5D"/>
                </a:solidFill>
                <a:latin typeface="Franklin Gothic Medium" panose="020B0603020102020204" pitchFamily="34" charset="0"/>
              </a:defRPr>
            </a:lvl5pPr>
            <a:lvl6pPr marL="457200" algn="l" defTabSz="690563" rtl="0" fontAlgn="base">
              <a:spcBef>
                <a:spcPct val="0"/>
              </a:spcBef>
              <a:spcAft>
                <a:spcPct val="0"/>
              </a:spcAft>
              <a:defRPr sz="2700">
                <a:solidFill>
                  <a:srgbClr val="003A5D"/>
                </a:solidFill>
                <a:latin typeface="Franklin Gothic Medium" panose="020B0603020102020204" pitchFamily="34" charset="0"/>
              </a:defRPr>
            </a:lvl6pPr>
            <a:lvl7pPr marL="914400" algn="l" defTabSz="690563" rtl="0" fontAlgn="base">
              <a:spcBef>
                <a:spcPct val="0"/>
              </a:spcBef>
              <a:spcAft>
                <a:spcPct val="0"/>
              </a:spcAft>
              <a:defRPr sz="2700">
                <a:solidFill>
                  <a:srgbClr val="003A5D"/>
                </a:solidFill>
                <a:latin typeface="Franklin Gothic Medium" panose="020B0603020102020204" pitchFamily="34" charset="0"/>
              </a:defRPr>
            </a:lvl7pPr>
            <a:lvl8pPr marL="1371600" algn="l" defTabSz="690563" rtl="0" fontAlgn="base">
              <a:spcBef>
                <a:spcPct val="0"/>
              </a:spcBef>
              <a:spcAft>
                <a:spcPct val="0"/>
              </a:spcAft>
              <a:defRPr sz="2700">
                <a:solidFill>
                  <a:srgbClr val="003A5D"/>
                </a:solidFill>
                <a:latin typeface="Franklin Gothic Medium" panose="020B0603020102020204" pitchFamily="34" charset="0"/>
              </a:defRPr>
            </a:lvl8pPr>
            <a:lvl9pPr marL="1828800" algn="l" defTabSz="690563" rtl="0" fontAlgn="base">
              <a:spcBef>
                <a:spcPct val="0"/>
              </a:spcBef>
              <a:spcAft>
                <a:spcPct val="0"/>
              </a:spcAft>
              <a:defRPr sz="2700">
                <a:solidFill>
                  <a:srgbClr val="003A5D"/>
                </a:solidFill>
                <a:latin typeface="Franklin Gothic Medium" panose="020B0603020102020204" pitchFamily="34" charset="0"/>
              </a:defRPr>
            </a:lvl9pPr>
          </a:lstStyle>
          <a:p>
            <a:pPr marL="0" marR="0" lvl="0" indent="0" algn="l" defTabSz="690563"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003A5D"/>
              </a:solidFill>
              <a:effectLst/>
              <a:uLnTx/>
              <a:uFillTx/>
              <a:latin typeface="Franklin Gothic Medium" panose="020B0603020102020204" pitchFamily="34" charset="0"/>
              <a:ea typeface="+mj-ea"/>
              <a:cs typeface="+mj-cs"/>
            </a:endParaRPr>
          </a:p>
        </p:txBody>
      </p:sp>
      <p:pic>
        <p:nvPicPr>
          <p:cNvPr id="4" name="Picture 3">
            <a:extLst>
              <a:ext uri="{FF2B5EF4-FFF2-40B4-BE49-F238E27FC236}">
                <a16:creationId xmlns:a16="http://schemas.microsoft.com/office/drawing/2014/main" id="{E4312531-9E6F-4DDB-8BCE-6E7C4AF310AF}"/>
              </a:ext>
            </a:extLst>
          </p:cNvPr>
          <p:cNvPicPr>
            <a:picLocks noChangeAspect="1"/>
          </p:cNvPicPr>
          <p:nvPr/>
        </p:nvPicPr>
        <p:blipFill>
          <a:blip r:embed="rId3"/>
          <a:stretch>
            <a:fillRect/>
          </a:stretch>
        </p:blipFill>
        <p:spPr>
          <a:xfrm>
            <a:off x="609600" y="1279524"/>
            <a:ext cx="6934200" cy="5121275"/>
          </a:xfrm>
          <a:prstGeom prst="rect">
            <a:avLst/>
          </a:prstGeom>
        </p:spPr>
      </p:pic>
    </p:spTree>
    <p:extLst>
      <p:ext uri="{BB962C8B-B14F-4D97-AF65-F5344CB8AC3E}">
        <p14:creationId xmlns:p14="http://schemas.microsoft.com/office/powerpoint/2010/main" val="2570795577"/>
      </p:ext>
    </p:extLst>
  </p:cSld>
  <p:clrMapOvr>
    <a:masterClrMapping/>
  </p:clrMapOvr>
</p:sld>
</file>

<file path=ppt/theme/theme1.xml><?xml version="1.0" encoding="utf-8"?>
<a:theme xmlns:a="http://schemas.openxmlformats.org/drawingml/2006/main" name="201508_SOARSlideMaster">
  <a:themeElements>
    <a:clrScheme name="Evidence">
      <a:dk1>
        <a:sysClr val="windowText" lastClr="000000"/>
      </a:dk1>
      <a:lt1>
        <a:sysClr val="window" lastClr="FFFFFF"/>
      </a:lt1>
      <a:dk2>
        <a:srgbClr val="003A5D"/>
      </a:dk2>
      <a:lt2>
        <a:srgbClr val="EEECE1"/>
      </a:lt2>
      <a:accent1>
        <a:srgbClr val="003A5D"/>
      </a:accent1>
      <a:accent2>
        <a:srgbClr val="6CC04A"/>
      </a:accent2>
      <a:accent3>
        <a:srgbClr val="999899"/>
      </a:accent3>
      <a:accent4>
        <a:srgbClr val="61829F"/>
      </a:accent4>
      <a:accent5>
        <a:srgbClr val="B9F4A4"/>
      </a:accent5>
      <a:accent6>
        <a:srgbClr val="CBCACB"/>
      </a:accent6>
      <a:hlink>
        <a:srgbClr val="003A5D"/>
      </a:hlink>
      <a:folHlink>
        <a:srgbClr val="CFEDF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B51E3906-8FAA-48ED-A0A4-DDC8ADD351CC}" vid="{6510AEDC-EADA-4E42-9B50-F3591E92497B}"/>
    </a:ext>
  </a:extLst>
</a:theme>
</file>

<file path=ppt/theme/theme2.xml><?xml version="1.0" encoding="utf-8"?>
<a:theme xmlns:a="http://schemas.openxmlformats.org/drawingml/2006/main" name="1_201508_SOARSlideMaster">
  <a:themeElements>
    <a:clrScheme name="Evidence">
      <a:dk1>
        <a:sysClr val="windowText" lastClr="000000"/>
      </a:dk1>
      <a:lt1>
        <a:sysClr val="window" lastClr="FFFFFF"/>
      </a:lt1>
      <a:dk2>
        <a:srgbClr val="003A5D"/>
      </a:dk2>
      <a:lt2>
        <a:srgbClr val="EEECE1"/>
      </a:lt2>
      <a:accent1>
        <a:srgbClr val="003A5D"/>
      </a:accent1>
      <a:accent2>
        <a:srgbClr val="6CC04A"/>
      </a:accent2>
      <a:accent3>
        <a:srgbClr val="999899"/>
      </a:accent3>
      <a:accent4>
        <a:srgbClr val="61829F"/>
      </a:accent4>
      <a:accent5>
        <a:srgbClr val="B9F4A4"/>
      </a:accent5>
      <a:accent6>
        <a:srgbClr val="CBCACB"/>
      </a:accent6>
      <a:hlink>
        <a:srgbClr val="003A5D"/>
      </a:hlink>
      <a:folHlink>
        <a:srgbClr val="CFEDF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B51E3906-8FAA-48ED-A0A4-DDC8ADD351CC}" vid="{6510AEDC-EADA-4E42-9B50-F3591E92497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20180430_ProjectSOAR_template_widescreen (002)</Template>
  <TotalTime>464</TotalTime>
  <Words>1814</Words>
  <Application>Microsoft Office PowerPoint</Application>
  <PresentationFormat>Widescreen</PresentationFormat>
  <Paragraphs>186</Paragraphs>
  <Slides>12</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Arial</vt:lpstr>
      <vt:lpstr>Calibri</vt:lpstr>
      <vt:lpstr>Franklin Gothic Book</vt:lpstr>
      <vt:lpstr>Franklin Gothic Demi</vt:lpstr>
      <vt:lpstr>Franklin Gothic Demi Cond</vt:lpstr>
      <vt:lpstr>Franklin Gothic Medium</vt:lpstr>
      <vt:lpstr>Franklin Gothic Medium Cond</vt:lpstr>
      <vt:lpstr>Gill Sans MT</vt:lpstr>
      <vt:lpstr>Wingdings</vt:lpstr>
      <vt:lpstr>201508_SOARSlideMaster</vt:lpstr>
      <vt:lpstr>1_201508_SOARSlideMaster</vt:lpstr>
      <vt:lpstr>Using mathematical modeling to inform voluntary male medical circumcision (VMMC) policy</vt:lpstr>
      <vt:lpstr>Background</vt:lpstr>
      <vt:lpstr>Challenge: Moving from a theoretical model to policy</vt:lpstr>
      <vt:lpstr>Evolution of the Decision Makers’ Program Planning Toolkit, Version 2 (DMPPT 2)</vt:lpstr>
      <vt:lpstr>Success: Results from first model iteration</vt:lpstr>
      <vt:lpstr>DMPPT 2: Country engagement for strategic planning</vt:lpstr>
      <vt:lpstr>Example: Application of the DMPPT 2 in Eswatini</vt:lpstr>
      <vt:lpstr>Example: Application of the DMPPT 2 in Mozambique</vt:lpstr>
      <vt:lpstr>Example: Application of the SCPT in Mozambique</vt:lpstr>
      <vt:lpstr>Conclusion: Facilitators for translating evidence into policy and practice</vt:lpstr>
      <vt:lpstr>Recommendation: Proposed framework for success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 Tchuenche</dc:creator>
  <cp:lastModifiedBy>Sherry Hutchinson</cp:lastModifiedBy>
  <cp:revision>29</cp:revision>
  <dcterms:created xsi:type="dcterms:W3CDTF">2019-07-11T15:25:35Z</dcterms:created>
  <dcterms:modified xsi:type="dcterms:W3CDTF">2019-07-21T15:48:24Z</dcterms:modified>
</cp:coreProperties>
</file>